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464" r:id="rId2"/>
    <p:sldId id="465" r:id="rId3"/>
    <p:sldId id="467" r:id="rId4"/>
    <p:sldId id="475" r:id="rId5"/>
    <p:sldId id="449" r:id="rId6"/>
    <p:sldId id="476" r:id="rId7"/>
    <p:sldId id="468" r:id="rId8"/>
    <p:sldId id="477" r:id="rId9"/>
    <p:sldId id="470" r:id="rId10"/>
    <p:sldId id="478" r:id="rId11"/>
    <p:sldId id="479" r:id="rId12"/>
    <p:sldId id="480" r:id="rId13"/>
    <p:sldId id="481" r:id="rId14"/>
    <p:sldId id="482" r:id="rId15"/>
    <p:sldId id="483" r:id="rId16"/>
    <p:sldId id="484" r:id="rId17"/>
    <p:sldId id="486" r:id="rId18"/>
    <p:sldId id="487" r:id="rId19"/>
    <p:sldId id="488" r:id="rId20"/>
    <p:sldId id="489" r:id="rId21"/>
    <p:sldId id="463" r:id="rId2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C400"/>
    <a:srgbClr val="F1C407"/>
    <a:srgbClr val="F2D343"/>
    <a:srgbClr val="353943"/>
    <a:srgbClr val="4B4B4B"/>
    <a:srgbClr val="0F2A5A"/>
    <a:srgbClr val="D1AC8B"/>
    <a:srgbClr val="0DC9CB"/>
    <a:srgbClr val="EAEAE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53" autoAdjust="0"/>
    <p:restoredTop sz="86477" autoAdjust="0"/>
  </p:normalViewPr>
  <p:slideViewPr>
    <p:cSldViewPr>
      <p:cViewPr varScale="1">
        <p:scale>
          <a:sx n="117" d="100"/>
          <a:sy n="117" d="100"/>
        </p:scale>
        <p:origin x="120" y="174"/>
      </p:cViewPr>
      <p:guideLst>
        <p:guide orient="horz" pos="1620"/>
        <p:guide pos="2848"/>
      </p:guideLst>
    </p:cSldViewPr>
  </p:slideViewPr>
  <p:outlineViewPr>
    <p:cViewPr>
      <p:scale>
        <a:sx n="33" d="100"/>
        <a:sy n="33" d="100"/>
      </p:scale>
      <p:origin x="0" y="-906"/>
    </p:cViewPr>
  </p:outlineViewPr>
  <p:notesTextViewPr>
    <p:cViewPr>
      <p:scale>
        <a:sx n="3" d="2"/>
        <a:sy n="3" d="2"/>
      </p:scale>
      <p:origin x="0" y="0"/>
    </p:cViewPr>
  </p:notesTextViewPr>
  <p:sorterViewPr>
    <p:cViewPr>
      <p:scale>
        <a:sx n="100" d="100"/>
        <a:sy n="100" d="100"/>
      </p:scale>
      <p:origin x="0" y="0"/>
    </p:cViewPr>
  </p:sorterViewPr>
  <p:notesViewPr>
    <p:cSldViewPr>
      <p:cViewPr>
        <p:scale>
          <a:sx n="110" d="100"/>
          <a:sy n="110" d="100"/>
        </p:scale>
        <p:origin x="834" y="-168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D91FD0-5AC8-49C4-B058-D685E34EAC60}" type="datetimeFigureOut">
              <a:rPr lang="zh-CN" altLang="en-US" smtClean="0"/>
              <a:t>2018/10/30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7D4A6F-369B-4DBE-B6EC-7DDB8570EF34}" type="slidenum">
              <a:rPr lang="zh-CN" altLang="en-US" smtClean="0"/>
              <a:t>‹#›</a:t>
            </a:fld>
            <a:endParaRPr lang="zh-CN" altLang="en-US"/>
          </a:p>
        </p:txBody>
      </p:sp>
    </p:spTree>
    <p:extLst>
      <p:ext uri="{BB962C8B-B14F-4D97-AF65-F5344CB8AC3E}">
        <p14:creationId xmlns:p14="http://schemas.microsoft.com/office/powerpoint/2010/main" val="370833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5FFE99-4238-4F2A-A99A-4C68E4D3DD1E}" type="datetimeFigureOut">
              <a:rPr lang="zh-CN" altLang="en-US" smtClean="0"/>
              <a:t>2018/10/30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D5A85C-D9E9-4FAE-B863-37A3868A99C8}" type="slidenum">
              <a:rPr lang="zh-CN" altLang="en-US" smtClean="0"/>
              <a:t>‹#›</a:t>
            </a:fld>
            <a:endParaRPr lang="zh-CN" altLang="en-US"/>
          </a:p>
        </p:txBody>
      </p:sp>
    </p:spTree>
    <p:extLst>
      <p:ext uri="{BB962C8B-B14F-4D97-AF65-F5344CB8AC3E}">
        <p14:creationId xmlns:p14="http://schemas.microsoft.com/office/powerpoint/2010/main" val="25003098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D5A85C-D9E9-4FAE-B863-37A3868A99C8}" type="slidenum">
              <a:rPr lang="zh-CN" altLang="en-US" smtClean="0"/>
              <a:t>3</a:t>
            </a:fld>
            <a:endParaRPr lang="zh-CN" altLang="en-US"/>
          </a:p>
        </p:txBody>
      </p:sp>
    </p:spTree>
    <p:extLst>
      <p:ext uri="{BB962C8B-B14F-4D97-AF65-F5344CB8AC3E}">
        <p14:creationId xmlns:p14="http://schemas.microsoft.com/office/powerpoint/2010/main" val="198497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381000" y="4343400"/>
            <a:ext cx="6144344" cy="4114800"/>
          </a:xfrm>
        </p:spPr>
        <p:txBody>
          <a:bodyPr/>
          <a:lstStyle/>
          <a:p>
            <a:r>
              <a:rPr lang="en-US" altLang="zh-CN" dirty="0" smtClean="0"/>
              <a:t>1.4.1 </a:t>
            </a:r>
            <a:r>
              <a:rPr lang="zh-CN" altLang="en-US" dirty="0"/>
              <a:t>监管不到位，存在寻租问题</a:t>
            </a:r>
          </a:p>
          <a:p>
            <a:r>
              <a:rPr lang="zh-CN" altLang="en-US" dirty="0"/>
              <a:t>政府引导基金的运作模式的</a:t>
            </a:r>
            <a:r>
              <a:rPr lang="zh-CN" altLang="en-US" dirty="0" smtClean="0"/>
              <a:t>特点：由</a:t>
            </a:r>
            <a:r>
              <a:rPr lang="zh-CN" altLang="en-US" dirty="0"/>
              <a:t>地方财政出资</a:t>
            </a:r>
            <a:r>
              <a:rPr lang="zh-CN" altLang="en-US" dirty="0" smtClean="0"/>
              <a:t>，对</a:t>
            </a:r>
            <a:r>
              <a:rPr lang="zh-CN" altLang="en-US" dirty="0"/>
              <a:t>合作基金有注册地和投资</a:t>
            </a:r>
            <a:r>
              <a:rPr lang="zh-CN" altLang="en-US" dirty="0" smtClean="0"/>
              <a:t>地限制；投资</a:t>
            </a:r>
            <a:r>
              <a:rPr lang="zh-CN" altLang="en-US" dirty="0"/>
              <a:t>较为</a:t>
            </a:r>
            <a:r>
              <a:rPr lang="zh-CN" altLang="en-US" dirty="0" smtClean="0"/>
              <a:t>分散（</a:t>
            </a:r>
            <a:r>
              <a:rPr lang="en-US" altLang="zh-CN" dirty="0"/>
              <a:t> 20%-30</a:t>
            </a:r>
            <a:r>
              <a:rPr lang="en-US" altLang="zh-CN" dirty="0" smtClean="0"/>
              <a:t>%</a:t>
            </a:r>
            <a:r>
              <a:rPr lang="zh-CN" altLang="en-US" dirty="0" smtClean="0"/>
              <a:t>）</a:t>
            </a:r>
            <a:r>
              <a:rPr lang="en-US" altLang="zh-CN" dirty="0" smtClean="0"/>
              <a:t>;-&gt;</a:t>
            </a:r>
            <a:r>
              <a:rPr lang="zh-CN" altLang="en-US" dirty="0" smtClean="0"/>
              <a:t>寻</a:t>
            </a:r>
            <a:r>
              <a:rPr lang="zh-CN" altLang="en-US" dirty="0"/>
              <a:t>租</a:t>
            </a:r>
            <a:r>
              <a:rPr lang="zh-CN" altLang="en-US" dirty="0" smtClean="0"/>
              <a:t>腐败</a:t>
            </a:r>
            <a:r>
              <a:rPr lang="en-US" altLang="zh-CN" dirty="0" smtClean="0"/>
              <a:t>-&gt;</a:t>
            </a:r>
            <a:r>
              <a:rPr lang="zh-CN" altLang="en-US" dirty="0" smtClean="0"/>
              <a:t>非法集资。</a:t>
            </a:r>
            <a:endParaRPr lang="en-US" altLang="zh-CN" dirty="0" smtClean="0"/>
          </a:p>
          <a:p>
            <a:r>
              <a:rPr lang="en-US" altLang="zh-CN" dirty="0" smtClean="0"/>
              <a:t>1.4.2 </a:t>
            </a:r>
            <a:r>
              <a:rPr lang="zh-CN" altLang="en-US" dirty="0"/>
              <a:t>运营效率低下，市场化水平较低</a:t>
            </a:r>
          </a:p>
          <a:p>
            <a:r>
              <a:rPr lang="zh-CN" altLang="en-US" dirty="0" smtClean="0"/>
              <a:t>市场化</a:t>
            </a:r>
            <a:r>
              <a:rPr lang="zh-CN" altLang="en-US" dirty="0"/>
              <a:t>运作机制并不完善</a:t>
            </a:r>
            <a:r>
              <a:rPr lang="zh-CN" altLang="en-US" dirty="0" smtClean="0"/>
              <a:t>，受到</a:t>
            </a:r>
            <a:r>
              <a:rPr lang="zh-CN" altLang="en-US" dirty="0"/>
              <a:t>了主管部门管理运作水平和专业</a:t>
            </a:r>
            <a:r>
              <a:rPr lang="zh-CN" altLang="en-US" dirty="0" smtClean="0"/>
              <a:t>能力与</a:t>
            </a:r>
            <a:r>
              <a:rPr lang="zh-CN" altLang="en-US" dirty="0"/>
              <a:t>市场化的</a:t>
            </a:r>
            <a:r>
              <a:rPr lang="en-US" altLang="zh-CN" dirty="0"/>
              <a:t>FOFs</a:t>
            </a:r>
            <a:r>
              <a:rPr lang="zh-CN" altLang="en-US" dirty="0"/>
              <a:t>存在较大的差距</a:t>
            </a:r>
            <a:r>
              <a:rPr lang="zh-CN" altLang="en-US" dirty="0" smtClean="0"/>
              <a:t>。赋予</a:t>
            </a:r>
            <a:r>
              <a:rPr lang="zh-CN" altLang="en-US" dirty="0"/>
              <a:t>了过多的政策性目标</a:t>
            </a:r>
            <a:r>
              <a:rPr lang="zh-CN" altLang="en-US" dirty="0" smtClean="0"/>
              <a:t>，寻找</a:t>
            </a:r>
            <a:r>
              <a:rPr lang="zh-CN" altLang="en-US" dirty="0"/>
              <a:t>合适的投资对象变得更加困难</a:t>
            </a:r>
            <a:r>
              <a:rPr lang="zh-CN" altLang="en-US" dirty="0" smtClean="0"/>
              <a:t>，资金</a:t>
            </a:r>
            <a:r>
              <a:rPr lang="zh-CN" altLang="en-US" dirty="0"/>
              <a:t>利用效率低下</a:t>
            </a:r>
            <a:r>
              <a:rPr lang="zh-CN" altLang="en-US" dirty="0" smtClean="0"/>
              <a:t>；一些</a:t>
            </a:r>
            <a:r>
              <a:rPr lang="zh-CN" altLang="en-US" dirty="0"/>
              <a:t>优秀的创业投资机构不敢与引导基金合作</a:t>
            </a:r>
            <a:r>
              <a:rPr lang="zh-CN" altLang="en-US" dirty="0" smtClean="0"/>
              <a:t>，无法</a:t>
            </a:r>
            <a:r>
              <a:rPr lang="zh-CN" altLang="en-US" dirty="0"/>
              <a:t>达到其引导创业投资的目的。</a:t>
            </a:r>
          </a:p>
          <a:p>
            <a:r>
              <a:rPr lang="en-US" altLang="zh-CN" dirty="0"/>
              <a:t>1.4.3 </a:t>
            </a:r>
            <a:r>
              <a:rPr lang="zh-CN" altLang="en-US" dirty="0"/>
              <a:t>政府和</a:t>
            </a:r>
            <a:r>
              <a:rPr lang="en-US" altLang="zh-CN" dirty="0"/>
              <a:t>GP</a:t>
            </a:r>
            <a:r>
              <a:rPr lang="zh-CN" altLang="en-US" dirty="0"/>
              <a:t>双方诉求存在利益冲突</a:t>
            </a:r>
          </a:p>
          <a:p>
            <a:r>
              <a:rPr lang="en-US" altLang="zh-CN" dirty="0" smtClean="0"/>
              <a:t>LP </a:t>
            </a:r>
            <a:r>
              <a:rPr lang="zh-CN" altLang="en-US" dirty="0"/>
              <a:t>与 </a:t>
            </a:r>
            <a:r>
              <a:rPr lang="en-US" altLang="zh-CN" dirty="0"/>
              <a:t>GP</a:t>
            </a:r>
            <a:r>
              <a:rPr lang="zh-CN" altLang="en-US" dirty="0"/>
              <a:t>利益不一致，会导致“利益共享，但风险不共担”的局面出现，严重影响基金的运作效率，同时也会对基金收益及风险控制等各方面造成不利影响。</a:t>
            </a:r>
          </a:p>
          <a:p>
            <a:r>
              <a:rPr lang="en-US" altLang="zh-CN" dirty="0"/>
              <a:t>1.4.4 </a:t>
            </a:r>
            <a:r>
              <a:rPr lang="zh-CN" altLang="en-US" dirty="0"/>
              <a:t>引导基金类别繁多，绩效考核体系不完善</a:t>
            </a:r>
          </a:p>
          <a:p>
            <a:r>
              <a:rPr lang="zh-CN" altLang="en-US" dirty="0" smtClean="0"/>
              <a:t>设立</a:t>
            </a:r>
            <a:r>
              <a:rPr lang="zh-CN" altLang="en-US" dirty="0"/>
              <a:t>形式有天使引导金、创投引导金、股权引导金、产业引导金等，类别繁多。这些引导基金规模大小不一、投资方向不同、投资限制各异、政策导向目标互有差别，并且分别由不同部门管理，缺乏统筹，不利于统一管理，发挥各个政府引导基金的合力。目前，大多数政府引导基金尚未建立完善的基金绩效考核体系，即使小部分政府引导基金实行了绩效考核，也是相当宽泛，主要对资产情况进行保值增值的评价，对于如何监管以及具体考核体系并未作出详细的办法规定。同时，多数政府引导基金把业务中心放在合作管理机构评估筛选、引资和投资上，对基金的运作管理较为轻视，这使得政府无法对当前业已运作中的政府引导基金全面客观地做出考核。随着越来越多的政府引导基金进入投资后期甚至是退出期，建立完善政府引导基金绩效评价体系已经成为当前政府引导基金亟待解决的问题。</a:t>
            </a:r>
          </a:p>
        </p:txBody>
      </p:sp>
      <p:sp>
        <p:nvSpPr>
          <p:cNvPr id="4" name="灯片编号占位符 3"/>
          <p:cNvSpPr>
            <a:spLocks noGrp="1"/>
          </p:cNvSpPr>
          <p:nvPr>
            <p:ph type="sldNum" sz="quarter" idx="10"/>
          </p:nvPr>
        </p:nvSpPr>
        <p:spPr/>
        <p:txBody>
          <a:bodyPr/>
          <a:lstStyle/>
          <a:p>
            <a:fld id="{DFD5A85C-D9E9-4FAE-B863-37A3868A99C8}" type="slidenum">
              <a:rPr lang="zh-CN" altLang="en-US" smtClean="0"/>
              <a:t>19</a:t>
            </a:fld>
            <a:endParaRPr lang="zh-CN" altLang="en-US"/>
          </a:p>
        </p:txBody>
      </p:sp>
    </p:spTree>
    <p:extLst>
      <p:ext uri="{BB962C8B-B14F-4D97-AF65-F5344CB8AC3E}">
        <p14:creationId xmlns:p14="http://schemas.microsoft.com/office/powerpoint/2010/main" val="1307155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381000" y="4343400"/>
            <a:ext cx="6144344" cy="4114800"/>
          </a:xfrm>
        </p:spPr>
        <p:txBody>
          <a:bodyPr/>
          <a:lstStyle/>
          <a:p>
            <a:r>
              <a:rPr lang="en-US" altLang="zh-CN" dirty="0" smtClean="0"/>
              <a:t>1.4.1 </a:t>
            </a:r>
            <a:r>
              <a:rPr lang="zh-CN" altLang="en-US" dirty="0"/>
              <a:t>监管不到位，存在寻租问题</a:t>
            </a:r>
          </a:p>
          <a:p>
            <a:r>
              <a:rPr lang="zh-CN" altLang="en-US" dirty="0"/>
              <a:t>政府引导基金的运作模式的</a:t>
            </a:r>
            <a:r>
              <a:rPr lang="zh-CN" altLang="en-US" dirty="0" smtClean="0"/>
              <a:t>特点：由</a:t>
            </a:r>
            <a:r>
              <a:rPr lang="zh-CN" altLang="en-US" dirty="0"/>
              <a:t>地方财政出资</a:t>
            </a:r>
            <a:r>
              <a:rPr lang="zh-CN" altLang="en-US" dirty="0" smtClean="0"/>
              <a:t>，对</a:t>
            </a:r>
            <a:r>
              <a:rPr lang="zh-CN" altLang="en-US" dirty="0"/>
              <a:t>合作基金有注册地和投资</a:t>
            </a:r>
            <a:r>
              <a:rPr lang="zh-CN" altLang="en-US" dirty="0" smtClean="0"/>
              <a:t>地限制；投资</a:t>
            </a:r>
            <a:r>
              <a:rPr lang="zh-CN" altLang="en-US" dirty="0"/>
              <a:t>较为</a:t>
            </a:r>
            <a:r>
              <a:rPr lang="zh-CN" altLang="en-US" dirty="0" smtClean="0"/>
              <a:t>分散（</a:t>
            </a:r>
            <a:r>
              <a:rPr lang="en-US" altLang="zh-CN" dirty="0"/>
              <a:t> 20%-30</a:t>
            </a:r>
            <a:r>
              <a:rPr lang="en-US" altLang="zh-CN" dirty="0" smtClean="0"/>
              <a:t>%</a:t>
            </a:r>
            <a:r>
              <a:rPr lang="zh-CN" altLang="en-US" dirty="0" smtClean="0"/>
              <a:t>）</a:t>
            </a:r>
            <a:r>
              <a:rPr lang="en-US" altLang="zh-CN" dirty="0" smtClean="0"/>
              <a:t>;-&gt;</a:t>
            </a:r>
            <a:r>
              <a:rPr lang="zh-CN" altLang="en-US" dirty="0" smtClean="0"/>
              <a:t>寻</a:t>
            </a:r>
            <a:r>
              <a:rPr lang="zh-CN" altLang="en-US" dirty="0"/>
              <a:t>租</a:t>
            </a:r>
            <a:r>
              <a:rPr lang="zh-CN" altLang="en-US" dirty="0" smtClean="0"/>
              <a:t>腐败</a:t>
            </a:r>
            <a:r>
              <a:rPr lang="en-US" altLang="zh-CN" dirty="0" smtClean="0"/>
              <a:t>-&gt;</a:t>
            </a:r>
            <a:r>
              <a:rPr lang="zh-CN" altLang="en-US" dirty="0" smtClean="0"/>
              <a:t>非法集资。</a:t>
            </a:r>
            <a:endParaRPr lang="en-US" altLang="zh-CN" dirty="0" smtClean="0"/>
          </a:p>
          <a:p>
            <a:r>
              <a:rPr lang="en-US" altLang="zh-CN" dirty="0" smtClean="0"/>
              <a:t>1.4.2 </a:t>
            </a:r>
            <a:r>
              <a:rPr lang="zh-CN" altLang="en-US" dirty="0"/>
              <a:t>运营效率低下，市场化水平较低</a:t>
            </a:r>
          </a:p>
          <a:p>
            <a:r>
              <a:rPr lang="zh-CN" altLang="en-US" dirty="0" smtClean="0"/>
              <a:t>市场化</a:t>
            </a:r>
            <a:r>
              <a:rPr lang="zh-CN" altLang="en-US" dirty="0"/>
              <a:t>运作机制并不完善</a:t>
            </a:r>
            <a:r>
              <a:rPr lang="zh-CN" altLang="en-US" dirty="0" smtClean="0"/>
              <a:t>，受到</a:t>
            </a:r>
            <a:r>
              <a:rPr lang="zh-CN" altLang="en-US" dirty="0"/>
              <a:t>了主管部门管理运作水平和专业</a:t>
            </a:r>
            <a:r>
              <a:rPr lang="zh-CN" altLang="en-US" dirty="0" smtClean="0"/>
              <a:t>能力与</a:t>
            </a:r>
            <a:r>
              <a:rPr lang="zh-CN" altLang="en-US" dirty="0"/>
              <a:t>市场化的</a:t>
            </a:r>
            <a:r>
              <a:rPr lang="en-US" altLang="zh-CN" dirty="0"/>
              <a:t>FOFs</a:t>
            </a:r>
            <a:r>
              <a:rPr lang="zh-CN" altLang="en-US" dirty="0"/>
              <a:t>存在较大的差距</a:t>
            </a:r>
            <a:r>
              <a:rPr lang="zh-CN" altLang="en-US" dirty="0" smtClean="0"/>
              <a:t>。赋予</a:t>
            </a:r>
            <a:r>
              <a:rPr lang="zh-CN" altLang="en-US" dirty="0"/>
              <a:t>了过多的政策性目标</a:t>
            </a:r>
            <a:r>
              <a:rPr lang="zh-CN" altLang="en-US" dirty="0" smtClean="0"/>
              <a:t>，寻找</a:t>
            </a:r>
            <a:r>
              <a:rPr lang="zh-CN" altLang="en-US" dirty="0"/>
              <a:t>合适的投资对象变得更加困难</a:t>
            </a:r>
            <a:r>
              <a:rPr lang="zh-CN" altLang="en-US" dirty="0" smtClean="0"/>
              <a:t>，资金</a:t>
            </a:r>
            <a:r>
              <a:rPr lang="zh-CN" altLang="en-US" dirty="0"/>
              <a:t>利用效率低下</a:t>
            </a:r>
            <a:r>
              <a:rPr lang="zh-CN" altLang="en-US" dirty="0" smtClean="0"/>
              <a:t>；一些</a:t>
            </a:r>
            <a:r>
              <a:rPr lang="zh-CN" altLang="en-US" dirty="0"/>
              <a:t>优秀的创业投资机构不敢与引导基金合作</a:t>
            </a:r>
            <a:r>
              <a:rPr lang="zh-CN" altLang="en-US" dirty="0" smtClean="0"/>
              <a:t>，无法</a:t>
            </a:r>
            <a:r>
              <a:rPr lang="zh-CN" altLang="en-US" dirty="0"/>
              <a:t>达到其引导创业投资的目的。</a:t>
            </a:r>
          </a:p>
          <a:p>
            <a:r>
              <a:rPr lang="en-US" altLang="zh-CN" dirty="0"/>
              <a:t>1.4.3 </a:t>
            </a:r>
            <a:r>
              <a:rPr lang="zh-CN" altLang="en-US" dirty="0"/>
              <a:t>政府和</a:t>
            </a:r>
            <a:r>
              <a:rPr lang="en-US" altLang="zh-CN" dirty="0"/>
              <a:t>GP</a:t>
            </a:r>
            <a:r>
              <a:rPr lang="zh-CN" altLang="en-US" dirty="0"/>
              <a:t>双方诉求存在利益冲突</a:t>
            </a:r>
          </a:p>
          <a:p>
            <a:r>
              <a:rPr lang="en-US" altLang="zh-CN" dirty="0" smtClean="0"/>
              <a:t>LP </a:t>
            </a:r>
            <a:r>
              <a:rPr lang="zh-CN" altLang="en-US" dirty="0"/>
              <a:t>与 </a:t>
            </a:r>
            <a:r>
              <a:rPr lang="en-US" altLang="zh-CN" dirty="0"/>
              <a:t>GP</a:t>
            </a:r>
            <a:r>
              <a:rPr lang="zh-CN" altLang="en-US" dirty="0"/>
              <a:t>利益不一致，会导致“利益共享，但风险不共担”的局面出现，严重影响基金的运作效率，同时也会对基金收益及风险控制等各方面造成不利影响。</a:t>
            </a:r>
          </a:p>
          <a:p>
            <a:r>
              <a:rPr lang="en-US" altLang="zh-CN" dirty="0"/>
              <a:t>1.4.4 </a:t>
            </a:r>
            <a:r>
              <a:rPr lang="zh-CN" altLang="en-US" dirty="0"/>
              <a:t>引导基金类别繁多，绩效考核体系不完善</a:t>
            </a:r>
          </a:p>
          <a:p>
            <a:r>
              <a:rPr lang="zh-CN" altLang="en-US" dirty="0" smtClean="0"/>
              <a:t>设立</a:t>
            </a:r>
            <a:r>
              <a:rPr lang="zh-CN" altLang="en-US" dirty="0"/>
              <a:t>形式有天使引导金、创投引导金、股权引导金、产业引导金等，类别繁多。这些引导基金规模大小不一、投资方向不同、投资限制各异、政策导向目标互有差别，并且分别由不同部门管理，缺乏统筹，不利于统一管理，发挥各个政府引导基金的合力。目前，大多数政府引导基金尚未建立完善的基金绩效考核体系，即使小部分政府引导基金实行了绩效考核，也是相当宽泛，主要对资产情况进行保值增值的评价，对于如何监管以及具体考核体系并未作出详细的办法规定。同时，多数政府引导基金把业务中心放在合作管理机构评估筛选、引资和投资上，对基金的运作管理较为轻视，这使得政府无法对当前业已运作中的政府引导基金全面客观地做出考核。随着越来越多的政府引导基金进入投资后期甚至是退出期，建立完善政府引导基金绩效评价体系已经成为当前政府引导基金亟待解决的问题。</a:t>
            </a:r>
          </a:p>
        </p:txBody>
      </p:sp>
      <p:sp>
        <p:nvSpPr>
          <p:cNvPr id="4" name="灯片编号占位符 3"/>
          <p:cNvSpPr>
            <a:spLocks noGrp="1"/>
          </p:cNvSpPr>
          <p:nvPr>
            <p:ph type="sldNum" sz="quarter" idx="10"/>
          </p:nvPr>
        </p:nvSpPr>
        <p:spPr/>
        <p:txBody>
          <a:bodyPr/>
          <a:lstStyle/>
          <a:p>
            <a:fld id="{DFD5A85C-D9E9-4FAE-B863-37A3868A99C8}" type="slidenum">
              <a:rPr lang="zh-CN" altLang="en-US" smtClean="0"/>
              <a:t>20</a:t>
            </a:fld>
            <a:endParaRPr lang="zh-CN" altLang="en-US"/>
          </a:p>
        </p:txBody>
      </p:sp>
    </p:spTree>
    <p:extLst>
      <p:ext uri="{BB962C8B-B14F-4D97-AF65-F5344CB8AC3E}">
        <p14:creationId xmlns:p14="http://schemas.microsoft.com/office/powerpoint/2010/main" val="3831795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D5A85C-D9E9-4FAE-B863-37A3868A99C8}" type="slidenum">
              <a:rPr lang="zh-CN" altLang="en-US" smtClean="0"/>
              <a:t>21</a:t>
            </a:fld>
            <a:endParaRPr lang="zh-CN" altLang="en-US"/>
          </a:p>
        </p:txBody>
      </p:sp>
    </p:spTree>
    <p:extLst>
      <p:ext uri="{BB962C8B-B14F-4D97-AF65-F5344CB8AC3E}">
        <p14:creationId xmlns:p14="http://schemas.microsoft.com/office/powerpoint/2010/main" val="2018304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med">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med">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med">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med">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med">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pull/>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emf"/><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4" name="文本框 3"/>
          <p:cNvSpPr txBox="1"/>
          <p:nvPr/>
        </p:nvSpPr>
        <p:spPr>
          <a:xfrm>
            <a:off x="899592" y="2499742"/>
            <a:ext cx="6286196" cy="707886"/>
          </a:xfrm>
          <a:prstGeom prst="rect">
            <a:avLst/>
          </a:prstGeom>
          <a:noFill/>
        </p:spPr>
        <p:txBody>
          <a:bodyPr wrap="square" rtlCol="0">
            <a:spAutoFit/>
          </a:bodyPr>
          <a:lstStyle/>
          <a:p>
            <a:r>
              <a:rPr lang="zh-CN" altLang="en-US" sz="4000" b="1" spc="300" dirty="0">
                <a:solidFill>
                  <a:srgbClr val="353943"/>
                </a:solidFill>
                <a:latin typeface="微软雅黑" panose="020B0503020204020204" pitchFamily="34" charset="-122"/>
                <a:ea typeface="微软雅黑" panose="020B0503020204020204" pitchFamily="34" charset="-122"/>
              </a:rPr>
              <a:t>如何利用私募通数据库</a:t>
            </a:r>
          </a:p>
        </p:txBody>
      </p:sp>
      <p:sp>
        <p:nvSpPr>
          <p:cNvPr id="6" name="文本框 5"/>
          <p:cNvSpPr txBox="1"/>
          <p:nvPr/>
        </p:nvSpPr>
        <p:spPr>
          <a:xfrm>
            <a:off x="2627784" y="3279636"/>
            <a:ext cx="6286196" cy="400110"/>
          </a:xfrm>
          <a:prstGeom prst="rect">
            <a:avLst/>
          </a:prstGeom>
          <a:noFill/>
        </p:spPr>
        <p:txBody>
          <a:bodyPr wrap="square" rtlCol="0">
            <a:spAutoFit/>
          </a:bodyPr>
          <a:lstStyle/>
          <a:p>
            <a:pPr algn="r"/>
            <a:r>
              <a:rPr lang="en-US" altLang="zh-CN" sz="2000" spc="300" dirty="0" smtClean="0">
                <a:solidFill>
                  <a:srgbClr val="353943"/>
                </a:solidFill>
                <a:latin typeface="微软雅黑" panose="020B0503020204020204" pitchFamily="34" charset="-122"/>
                <a:ea typeface="微软雅黑" panose="020B0503020204020204" pitchFamily="34" charset="-122"/>
              </a:rPr>
              <a:t>--</a:t>
            </a:r>
            <a:r>
              <a:rPr lang="zh-CN" altLang="en-US" sz="2000" spc="300" dirty="0" smtClean="0">
                <a:solidFill>
                  <a:srgbClr val="353943"/>
                </a:solidFill>
                <a:latin typeface="微软雅黑" panose="020B0503020204020204" pitchFamily="34" charset="-122"/>
                <a:ea typeface="微软雅黑" panose="020B0503020204020204" pitchFamily="34" charset="-122"/>
              </a:rPr>
              <a:t>用</a:t>
            </a:r>
            <a:r>
              <a:rPr lang="zh-CN" altLang="en-US" sz="2000" spc="300" dirty="0">
                <a:solidFill>
                  <a:srgbClr val="353943"/>
                </a:solidFill>
                <a:latin typeface="微软雅黑" panose="020B0503020204020204" pitchFamily="34" charset="-122"/>
                <a:ea typeface="微软雅黑" panose="020B0503020204020204" pitchFamily="34" charset="-122"/>
              </a:rPr>
              <a:t>私募通数据库解读政府引导基金发展现状</a:t>
            </a:r>
          </a:p>
        </p:txBody>
      </p:sp>
      <p:sp>
        <p:nvSpPr>
          <p:cNvPr id="7" name="文本框 6"/>
          <p:cNvSpPr txBox="1"/>
          <p:nvPr/>
        </p:nvSpPr>
        <p:spPr>
          <a:xfrm>
            <a:off x="6732240" y="3811306"/>
            <a:ext cx="2160240" cy="961289"/>
          </a:xfrm>
          <a:prstGeom prst="rect">
            <a:avLst/>
          </a:prstGeom>
          <a:noFill/>
        </p:spPr>
        <p:txBody>
          <a:bodyPr wrap="square" rtlCol="0">
            <a:spAutoFit/>
          </a:bodyPr>
          <a:lstStyle/>
          <a:p>
            <a:pPr algn="r">
              <a:lnSpc>
                <a:spcPct val="150000"/>
              </a:lnSpc>
            </a:pPr>
            <a:r>
              <a:rPr lang="zh-CN" altLang="en-US" sz="2000" spc="300" dirty="0">
                <a:solidFill>
                  <a:srgbClr val="353943"/>
                </a:solidFill>
                <a:latin typeface="微软雅黑" panose="020B0503020204020204" pitchFamily="34" charset="-122"/>
                <a:ea typeface="微软雅黑" panose="020B0503020204020204" pitchFamily="34" charset="-122"/>
              </a:rPr>
              <a:t>刘</a:t>
            </a:r>
            <a:r>
              <a:rPr lang="zh-CN" altLang="en-US" sz="2000" spc="300" dirty="0" smtClean="0">
                <a:solidFill>
                  <a:srgbClr val="353943"/>
                </a:solidFill>
                <a:latin typeface="微软雅黑" panose="020B0503020204020204" pitchFamily="34" charset="-122"/>
                <a:ea typeface="微软雅黑" panose="020B0503020204020204" pitchFamily="34" charset="-122"/>
              </a:rPr>
              <a:t>国威</a:t>
            </a:r>
            <a:endParaRPr lang="en-US" altLang="zh-CN" sz="2000" spc="300" dirty="0" smtClean="0">
              <a:solidFill>
                <a:srgbClr val="353943"/>
              </a:solidFill>
              <a:latin typeface="微软雅黑" panose="020B0503020204020204" pitchFamily="34" charset="-122"/>
              <a:ea typeface="微软雅黑" panose="020B0503020204020204" pitchFamily="34" charset="-122"/>
            </a:endParaRPr>
          </a:p>
          <a:p>
            <a:pPr algn="r">
              <a:lnSpc>
                <a:spcPct val="150000"/>
              </a:lnSpc>
            </a:pPr>
            <a:r>
              <a:rPr lang="en-US" altLang="zh-CN" sz="2000" spc="300" dirty="0" smtClean="0">
                <a:solidFill>
                  <a:srgbClr val="353943"/>
                </a:solidFill>
                <a:latin typeface="微软雅黑" panose="020B0503020204020204" pitchFamily="34" charset="-122"/>
                <a:ea typeface="微软雅黑" panose="020B0503020204020204" pitchFamily="34" charset="-122"/>
              </a:rPr>
              <a:t>2018.11</a:t>
            </a:r>
            <a:endParaRPr lang="zh-CN" altLang="en-US" sz="2000" spc="300" dirty="0">
              <a:solidFill>
                <a:srgbClr val="35394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8947376"/>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5"/>
            <a:ext cx="9144000" cy="5142895"/>
          </a:xfrm>
          <a:prstGeom prst="rect">
            <a:avLst/>
          </a:prstGeom>
        </p:spPr>
      </p:pic>
      <p:sp>
        <p:nvSpPr>
          <p:cNvPr id="6" name="文本框 5"/>
          <p:cNvSpPr txBox="1">
            <a:spLocks noChangeArrowheads="1"/>
          </p:cNvSpPr>
          <p:nvPr/>
        </p:nvSpPr>
        <p:spPr bwMode="auto">
          <a:xfrm>
            <a:off x="848074" y="1627498"/>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rPr>
              <a:t>01</a:t>
            </a:r>
            <a:endParaRPr kumimoji="0" lang="zh-CN" altLang="en-US"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endParaRPr>
          </a:p>
        </p:txBody>
      </p:sp>
      <p:sp>
        <p:nvSpPr>
          <p:cNvPr id="11" name="任意多边形 10"/>
          <p:cNvSpPr/>
          <p:nvPr/>
        </p:nvSpPr>
        <p:spPr>
          <a:xfrm rot="18900000">
            <a:off x="480532" y="1284484"/>
            <a:ext cx="989681" cy="85357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F2D34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6" name="文本框 18"/>
          <p:cNvSpPr txBox="1"/>
          <p:nvPr/>
        </p:nvSpPr>
        <p:spPr>
          <a:xfrm>
            <a:off x="511676" y="2663572"/>
            <a:ext cx="1107996" cy="461665"/>
          </a:xfrm>
          <a:prstGeom prst="rect">
            <a:avLst/>
          </a:prstGeom>
          <a:noFill/>
        </p:spPr>
        <p:txBody>
          <a:bodyPr wrap="none" anchor="ctr">
            <a:spAutoFit/>
          </a:bodyPr>
          <a:lstStyle/>
          <a:p>
            <a:pPr algn="ctr" fontAlgn="auto">
              <a:spcBef>
                <a:spcPts val="0"/>
              </a:spcBef>
              <a:spcAft>
                <a:spcPts val="0"/>
              </a:spcAft>
              <a:defRPr/>
            </a:pPr>
            <a:r>
              <a:rPr lang="zh-CN" altLang="en-US" sz="2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是</a:t>
            </a:r>
            <a:r>
              <a:rPr lang="zh-CN" altLang="en-US" sz="2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什么</a:t>
            </a:r>
            <a:endParaRPr lang="zh-CN" altLang="en-US" sz="2400" dirty="0">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2537046" y="1627498"/>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normalizeH="0" baseline="0" noProof="0" dirty="0" smtClean="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rPr>
              <a:t>02</a:t>
            </a:r>
            <a:endParaRPr kumimoji="0" lang="zh-CN" altLang="en-US"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endParaRPr>
          </a:p>
        </p:txBody>
      </p:sp>
      <p:sp>
        <p:nvSpPr>
          <p:cNvPr id="22" name="任意多边形 21"/>
          <p:cNvSpPr/>
          <p:nvPr/>
        </p:nvSpPr>
        <p:spPr>
          <a:xfrm rot="18900000">
            <a:off x="2169504" y="1284484"/>
            <a:ext cx="989681" cy="85357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F2D34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3" name="文本框 18"/>
          <p:cNvSpPr txBox="1"/>
          <p:nvPr/>
        </p:nvSpPr>
        <p:spPr>
          <a:xfrm>
            <a:off x="1835696" y="2663572"/>
            <a:ext cx="1727652" cy="461665"/>
          </a:xfrm>
          <a:prstGeom prst="rect">
            <a:avLst/>
          </a:prstGeom>
          <a:noFill/>
        </p:spPr>
        <p:txBody>
          <a:bodyPr wrap="square" anchor="ctr">
            <a:spAutoFit/>
          </a:bodyPr>
          <a:lstStyle/>
          <a:p>
            <a:pPr algn="ctr" fontAlgn="auto">
              <a:spcBef>
                <a:spcPts val="0"/>
              </a:spcBef>
              <a:spcAft>
                <a:spcPts val="0"/>
              </a:spcAft>
              <a:defRPr/>
            </a:pPr>
            <a:r>
              <a:rPr lang="zh-CN" altLang="en-US" sz="2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有哪些数据</a:t>
            </a:r>
          </a:p>
        </p:txBody>
      </p:sp>
      <p:sp>
        <p:nvSpPr>
          <p:cNvPr id="24" name="文本框 23"/>
          <p:cNvSpPr txBox="1">
            <a:spLocks noChangeArrowheads="1"/>
          </p:cNvSpPr>
          <p:nvPr/>
        </p:nvSpPr>
        <p:spPr bwMode="auto">
          <a:xfrm>
            <a:off x="4226018" y="1627498"/>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normalizeH="0" baseline="0" noProof="0" dirty="0" smtClean="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rPr>
              <a:t>03</a:t>
            </a:r>
            <a:endParaRPr kumimoji="0" lang="zh-CN" altLang="en-US"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endParaRPr>
          </a:p>
        </p:txBody>
      </p:sp>
      <p:sp>
        <p:nvSpPr>
          <p:cNvPr id="25" name="任意多边形 24"/>
          <p:cNvSpPr/>
          <p:nvPr/>
        </p:nvSpPr>
        <p:spPr>
          <a:xfrm rot="18900000">
            <a:off x="3858476" y="1284484"/>
            <a:ext cx="989681" cy="85357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F2D34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6" name="文本框 18"/>
          <p:cNvSpPr txBox="1"/>
          <p:nvPr/>
        </p:nvSpPr>
        <p:spPr>
          <a:xfrm>
            <a:off x="3804300" y="2663572"/>
            <a:ext cx="1415772" cy="461665"/>
          </a:xfrm>
          <a:prstGeom prst="rect">
            <a:avLst/>
          </a:prstGeom>
          <a:noFill/>
        </p:spPr>
        <p:txBody>
          <a:bodyPr wrap="none" anchor="ctr">
            <a:spAutoFit/>
          </a:bodyPr>
          <a:lstStyle/>
          <a:p>
            <a:pPr algn="ctr" fontAlgn="auto">
              <a:spcBef>
                <a:spcPts val="0"/>
              </a:spcBef>
              <a:spcAft>
                <a:spcPts val="0"/>
              </a:spcAft>
              <a:defRPr/>
            </a:pPr>
            <a:r>
              <a:rPr lang="zh-CN" altLang="en-US" sz="2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能做什么</a:t>
            </a:r>
          </a:p>
        </p:txBody>
      </p:sp>
      <p:sp>
        <p:nvSpPr>
          <p:cNvPr id="27" name="文本框 26"/>
          <p:cNvSpPr txBox="1">
            <a:spLocks noChangeArrowheads="1"/>
          </p:cNvSpPr>
          <p:nvPr/>
        </p:nvSpPr>
        <p:spPr bwMode="auto">
          <a:xfrm>
            <a:off x="5914989" y="1627498"/>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normalizeH="0" baseline="0" noProof="0" dirty="0" smtClean="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rPr>
              <a:t>04</a:t>
            </a:r>
            <a:endParaRPr kumimoji="0" lang="zh-CN" altLang="en-US"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endParaRPr>
          </a:p>
        </p:txBody>
      </p:sp>
      <p:sp>
        <p:nvSpPr>
          <p:cNvPr id="28" name="任意多边形 27"/>
          <p:cNvSpPr/>
          <p:nvPr/>
        </p:nvSpPr>
        <p:spPr>
          <a:xfrm rot="18900000">
            <a:off x="5547447" y="1284484"/>
            <a:ext cx="989681" cy="85357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F2D34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9" name="文本框 18"/>
          <p:cNvSpPr txBox="1"/>
          <p:nvPr/>
        </p:nvSpPr>
        <p:spPr>
          <a:xfrm>
            <a:off x="5460484" y="2663572"/>
            <a:ext cx="1415772" cy="461665"/>
          </a:xfrm>
          <a:prstGeom prst="rect">
            <a:avLst/>
          </a:prstGeom>
          <a:noFill/>
        </p:spPr>
        <p:txBody>
          <a:bodyPr wrap="none" anchor="ctr">
            <a:spAutoFit/>
          </a:bodyPr>
          <a:lstStyle/>
          <a:p>
            <a:pPr algn="ctr" fontAlgn="auto">
              <a:spcBef>
                <a:spcPts val="0"/>
              </a:spcBef>
              <a:spcAft>
                <a:spcPts val="0"/>
              </a:spcAft>
              <a:defRPr/>
            </a:pPr>
            <a:r>
              <a:rPr lang="zh-CN" altLang="en-US" sz="2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如何使用</a:t>
            </a:r>
          </a:p>
        </p:txBody>
      </p:sp>
      <p:sp>
        <p:nvSpPr>
          <p:cNvPr id="30" name="文本框 29"/>
          <p:cNvSpPr txBox="1"/>
          <p:nvPr/>
        </p:nvSpPr>
        <p:spPr>
          <a:xfrm>
            <a:off x="1331640" y="411510"/>
            <a:ext cx="6286196" cy="707886"/>
          </a:xfrm>
          <a:prstGeom prst="rect">
            <a:avLst/>
          </a:prstGeom>
          <a:noFill/>
        </p:spPr>
        <p:txBody>
          <a:bodyPr wrap="square" rtlCol="0">
            <a:spAutoFit/>
          </a:bodyPr>
          <a:lstStyle/>
          <a:p>
            <a:pPr algn="ctr"/>
            <a:r>
              <a:rPr lang="zh-CN" altLang="en-US" sz="4000" b="1" spc="300" dirty="0" smtClean="0">
                <a:solidFill>
                  <a:srgbClr val="353943"/>
                </a:solidFill>
                <a:latin typeface="微软雅黑" panose="020B0503020204020204" pitchFamily="34" charset="-122"/>
                <a:ea typeface="微软雅黑" panose="020B0503020204020204" pitchFamily="34" charset="-122"/>
              </a:rPr>
              <a:t>私募通</a:t>
            </a:r>
            <a:endParaRPr lang="en-US" altLang="zh-CN" sz="4000" b="1" spc="300" dirty="0" smtClean="0">
              <a:solidFill>
                <a:srgbClr val="353943"/>
              </a:solidFill>
              <a:latin typeface="微软雅黑" panose="020B0503020204020204" pitchFamily="34" charset="-122"/>
              <a:ea typeface="微软雅黑" panose="020B0503020204020204" pitchFamily="34" charset="-122"/>
            </a:endParaRPr>
          </a:p>
        </p:txBody>
      </p:sp>
      <p:sp>
        <p:nvSpPr>
          <p:cNvPr id="31" name="文本框 30"/>
          <p:cNvSpPr txBox="1">
            <a:spLocks noChangeArrowheads="1"/>
          </p:cNvSpPr>
          <p:nvPr/>
        </p:nvSpPr>
        <p:spPr bwMode="auto">
          <a:xfrm>
            <a:off x="7497375" y="1627498"/>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normalizeH="0" baseline="0" noProof="0" dirty="0" smtClean="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rPr>
              <a:t>05</a:t>
            </a:r>
            <a:endParaRPr kumimoji="0" lang="zh-CN" altLang="en-US" sz="2000" i="0" u="none" strike="noStrike" kern="0" normalizeH="0" baseline="0" noProof="0" dirty="0">
              <a:ln w="0"/>
              <a:effectLst>
                <a:outerShdw blurRad="38100" dist="19050" dir="2700000" algn="tl" rotWithShape="0">
                  <a:schemeClr val="dk1">
                    <a:alpha val="40000"/>
                  </a:schemeClr>
                </a:outerShdw>
              </a:effectLst>
              <a:uLnTx/>
              <a:uFillTx/>
              <a:latin typeface="Calibri" panose="020F0502020204030204" pitchFamily="34" charset="0"/>
              <a:ea typeface="宋体" panose="02010600030101010101" pitchFamily="2" charset="-122"/>
            </a:endParaRPr>
          </a:p>
        </p:txBody>
      </p:sp>
      <p:sp>
        <p:nvSpPr>
          <p:cNvPr id="32" name="任意多边形 31"/>
          <p:cNvSpPr/>
          <p:nvPr/>
        </p:nvSpPr>
        <p:spPr>
          <a:xfrm rot="18900000">
            <a:off x="7129833" y="1284484"/>
            <a:ext cx="989681" cy="85357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F2D34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3" name="文本框 18"/>
          <p:cNvSpPr txBox="1"/>
          <p:nvPr/>
        </p:nvSpPr>
        <p:spPr>
          <a:xfrm>
            <a:off x="7044662" y="2663572"/>
            <a:ext cx="1415772" cy="461665"/>
          </a:xfrm>
          <a:prstGeom prst="rect">
            <a:avLst/>
          </a:prstGeom>
          <a:noFill/>
        </p:spPr>
        <p:txBody>
          <a:bodyPr wrap="none" anchor="ctr">
            <a:spAutoFit/>
          </a:bodyPr>
          <a:lstStyle/>
          <a:p>
            <a:pPr algn="ctr" fontAlgn="auto">
              <a:spcBef>
                <a:spcPts val="0"/>
              </a:spcBef>
              <a:spcAft>
                <a:spcPts val="0"/>
              </a:spcAft>
              <a:defRPr/>
            </a:pPr>
            <a:r>
              <a:rPr lang="zh-CN" altLang="en-US" sz="2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案例</a:t>
            </a:r>
            <a:r>
              <a:rPr lang="zh-CN" altLang="en-US" sz="2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介绍</a:t>
            </a:r>
          </a:p>
        </p:txBody>
      </p:sp>
    </p:spTree>
    <p:extLst>
      <p:ext uri="{BB962C8B-B14F-4D97-AF65-F5344CB8AC3E}">
        <p14:creationId xmlns:p14="http://schemas.microsoft.com/office/powerpoint/2010/main" val="4293151348"/>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11" name="矩形 10"/>
          <p:cNvSpPr/>
          <p:nvPr/>
        </p:nvSpPr>
        <p:spPr>
          <a:xfrm>
            <a:off x="540728" y="555526"/>
            <a:ext cx="1464543" cy="160590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1"/>
          <p:cNvSpPr txBox="1"/>
          <p:nvPr/>
        </p:nvSpPr>
        <p:spPr>
          <a:xfrm>
            <a:off x="650736" y="502683"/>
            <a:ext cx="3921264"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清</a:t>
            </a:r>
            <a:r>
              <a:rPr lang="zh-CN" altLang="en-US" b="1" spc="300" dirty="0" smtClean="0">
                <a:solidFill>
                  <a:srgbClr val="4B4B4B"/>
                </a:solidFill>
                <a:latin typeface="微软雅黑" panose="020B0503020204020204" pitchFamily="34" charset="-122"/>
                <a:ea typeface="微软雅黑" panose="020B0503020204020204" pitchFamily="34" charset="-122"/>
              </a:rPr>
              <a:t>科研究中心</a:t>
            </a:r>
            <a:endParaRPr lang="zh-CN" altLang="en-US"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471969" y="340966"/>
            <a:ext cx="579908" cy="692766"/>
          </a:xfrm>
          <a:prstGeom prst="rect">
            <a:avLst/>
          </a:prstGeom>
        </p:spPr>
      </p:pic>
      <p:sp>
        <p:nvSpPr>
          <p:cNvPr id="14" name="TextBox 21"/>
          <p:cNvSpPr txBox="1"/>
          <p:nvPr/>
        </p:nvSpPr>
        <p:spPr>
          <a:xfrm>
            <a:off x="8636386" y="1004106"/>
            <a:ext cx="400110" cy="1567644"/>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通是什么</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grpSp>
        <p:nvGrpSpPr>
          <p:cNvPr id="13" name="组合 25"/>
          <p:cNvGrpSpPr>
            <a:grpSpLocks/>
          </p:cNvGrpSpPr>
          <p:nvPr/>
        </p:nvGrpSpPr>
        <p:grpSpPr bwMode="auto">
          <a:xfrm>
            <a:off x="626268" y="2389786"/>
            <a:ext cx="7891463" cy="2525712"/>
            <a:chOff x="713476" y="2281436"/>
            <a:chExt cx="7602940" cy="2308371"/>
          </a:xfrm>
        </p:grpSpPr>
        <p:pic>
          <p:nvPicPr>
            <p:cNvPr id="15" name="Picture 2" descr="D:\20121228 集团册子新文件\PPT图\9.jpg"/>
            <p:cNvPicPr>
              <a:picLocks noChangeAspect="1" noChangeArrowheads="1"/>
            </p:cNvPicPr>
            <p:nvPr/>
          </p:nvPicPr>
          <p:blipFill>
            <a:blip r:embed="rId5" cstate="print"/>
            <a:srcRect/>
            <a:stretch>
              <a:fillRect/>
            </a:stretch>
          </p:blipFill>
          <p:spPr bwMode="auto">
            <a:xfrm>
              <a:off x="713476" y="3001517"/>
              <a:ext cx="1119600" cy="158417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16" name="Picture 3" descr="D:\20121228 集团册子新文件\PPT图\10.jpg"/>
            <p:cNvPicPr>
              <a:picLocks noChangeAspect="1" noChangeArrowheads="1"/>
            </p:cNvPicPr>
            <p:nvPr/>
          </p:nvPicPr>
          <p:blipFill>
            <a:blip r:embed="rId6" cstate="print"/>
            <a:srcRect/>
            <a:stretch>
              <a:fillRect/>
            </a:stretch>
          </p:blipFill>
          <p:spPr bwMode="auto">
            <a:xfrm>
              <a:off x="4600033" y="3005631"/>
              <a:ext cx="1120985" cy="158417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17" name="Picture 4" descr="D:\20121228 集团册子新文件\PPT图\8.jpg"/>
            <p:cNvPicPr>
              <a:picLocks noChangeAspect="1" noChangeArrowheads="1"/>
            </p:cNvPicPr>
            <p:nvPr/>
          </p:nvPicPr>
          <p:blipFill>
            <a:blip r:embed="rId7" cstate="print"/>
            <a:srcRect l="8188"/>
            <a:stretch>
              <a:fillRect/>
            </a:stretch>
          </p:blipFill>
          <p:spPr bwMode="auto">
            <a:xfrm>
              <a:off x="2032129" y="3005631"/>
              <a:ext cx="1121109" cy="158417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18" name="Picture 2" descr="C:\Users\nicolemeng.2IPO\Desktop\封面_V2-03.jpg"/>
            <p:cNvPicPr>
              <a:picLocks noChangeAspect="1" noChangeArrowheads="1"/>
            </p:cNvPicPr>
            <p:nvPr/>
          </p:nvPicPr>
          <p:blipFill>
            <a:blip r:embed="rId8" cstate="print"/>
            <a:srcRect/>
            <a:stretch>
              <a:fillRect/>
            </a:stretch>
          </p:blipFill>
          <p:spPr bwMode="auto">
            <a:xfrm>
              <a:off x="3350783" y="3005631"/>
              <a:ext cx="1120985" cy="158417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grpSp>
          <p:nvGrpSpPr>
            <p:cNvPr id="19" name="组合 23"/>
            <p:cNvGrpSpPr>
              <a:grpSpLocks/>
            </p:cNvGrpSpPr>
            <p:nvPr/>
          </p:nvGrpSpPr>
          <p:grpSpPr bwMode="auto">
            <a:xfrm>
              <a:off x="755576" y="2281436"/>
              <a:ext cx="1008112" cy="432048"/>
              <a:chOff x="1071538" y="2357434"/>
              <a:chExt cx="1008112" cy="432048"/>
            </a:xfrm>
          </p:grpSpPr>
          <p:sp>
            <p:nvSpPr>
              <p:cNvPr id="37" name="横卷形 10"/>
              <p:cNvSpPr/>
              <p:nvPr/>
            </p:nvSpPr>
            <p:spPr>
              <a:xfrm>
                <a:off x="1072263" y="2357434"/>
                <a:ext cx="1007914"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TextBox 11"/>
              <p:cNvSpPr txBox="1">
                <a:spLocks noChangeArrowheads="1"/>
              </p:cNvSpPr>
              <p:nvPr/>
            </p:nvSpPr>
            <p:spPr bwMode="auto">
              <a:xfrm>
                <a:off x="1143546" y="2431894"/>
                <a:ext cx="936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rgbClr val="0070C0"/>
                    </a:solidFill>
                    <a:latin typeface="微软雅黑" panose="020B0503020204020204" pitchFamily="34" charset="-122"/>
                    <a:ea typeface="微软雅黑" panose="020B0503020204020204" pitchFamily="34" charset="-122"/>
                  </a:rPr>
                  <a:t>研究报告</a:t>
                </a:r>
              </a:p>
            </p:txBody>
          </p:sp>
        </p:grpSp>
        <p:grpSp>
          <p:nvGrpSpPr>
            <p:cNvPr id="20" name="组合 23"/>
            <p:cNvGrpSpPr>
              <a:grpSpLocks/>
            </p:cNvGrpSpPr>
            <p:nvPr/>
          </p:nvGrpSpPr>
          <p:grpSpPr bwMode="auto">
            <a:xfrm>
              <a:off x="2101532" y="2281436"/>
              <a:ext cx="2254444" cy="432048"/>
              <a:chOff x="-174794" y="2357434"/>
              <a:chExt cx="2254444" cy="432048"/>
            </a:xfrm>
          </p:grpSpPr>
          <p:sp>
            <p:nvSpPr>
              <p:cNvPr id="35" name="横卷形 34"/>
              <p:cNvSpPr/>
              <p:nvPr/>
            </p:nvSpPr>
            <p:spPr>
              <a:xfrm>
                <a:off x="1072408" y="2357434"/>
                <a:ext cx="1007913"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TextBox 49"/>
              <p:cNvSpPr txBox="1">
                <a:spLocks noChangeArrowheads="1"/>
              </p:cNvSpPr>
              <p:nvPr/>
            </p:nvSpPr>
            <p:spPr bwMode="auto">
              <a:xfrm>
                <a:off x="-174794" y="2423271"/>
                <a:ext cx="936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70C0"/>
                    </a:solidFill>
                    <a:latin typeface="微软雅黑" panose="020B0503020204020204" pitchFamily="34" charset="-122"/>
                    <a:ea typeface="微软雅黑" panose="020B0503020204020204" pitchFamily="34" charset="-122"/>
                  </a:rPr>
                  <a:t>机构名录</a:t>
                </a:r>
              </a:p>
            </p:txBody>
          </p:sp>
        </p:grpSp>
        <p:grpSp>
          <p:nvGrpSpPr>
            <p:cNvPr id="21" name="组合 23"/>
            <p:cNvGrpSpPr>
              <a:grpSpLocks/>
            </p:cNvGrpSpPr>
            <p:nvPr/>
          </p:nvGrpSpPr>
          <p:grpSpPr bwMode="auto">
            <a:xfrm>
              <a:off x="2032129" y="2281436"/>
              <a:ext cx="3573411" cy="432049"/>
              <a:chOff x="1051947" y="2357434"/>
              <a:chExt cx="3573411" cy="432049"/>
            </a:xfrm>
          </p:grpSpPr>
          <p:sp>
            <p:nvSpPr>
              <p:cNvPr id="33" name="横卷形 32"/>
              <p:cNvSpPr/>
              <p:nvPr/>
            </p:nvSpPr>
            <p:spPr>
              <a:xfrm>
                <a:off x="1051688" y="2357434"/>
                <a:ext cx="1007914"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srgbClr val="0070C0"/>
                    </a:solidFill>
                    <a:latin typeface="微软雅黑" pitchFamily="34" charset="-122"/>
                    <a:ea typeface="微软雅黑" pitchFamily="34" charset="-122"/>
                  </a:rPr>
                  <a:t>机构名录</a:t>
                </a:r>
              </a:p>
            </p:txBody>
          </p:sp>
          <p:sp>
            <p:nvSpPr>
              <p:cNvPr id="34" name="TextBox 47"/>
              <p:cNvSpPr txBox="1">
                <a:spLocks noChangeArrowheads="1"/>
              </p:cNvSpPr>
              <p:nvPr/>
            </p:nvSpPr>
            <p:spPr bwMode="auto">
              <a:xfrm>
                <a:off x="3689254" y="2423270"/>
                <a:ext cx="936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70C0"/>
                    </a:solidFill>
                    <a:latin typeface="微软雅黑" panose="020B0503020204020204" pitchFamily="34" charset="-122"/>
                    <a:ea typeface="微软雅黑" panose="020B0503020204020204" pitchFamily="34" charset="-122"/>
                  </a:rPr>
                  <a:t>定制咨询</a:t>
                </a:r>
              </a:p>
            </p:txBody>
          </p:sp>
        </p:grpSp>
        <p:grpSp>
          <p:nvGrpSpPr>
            <p:cNvPr id="22" name="组合 23"/>
            <p:cNvGrpSpPr>
              <a:grpSpLocks/>
            </p:cNvGrpSpPr>
            <p:nvPr/>
          </p:nvGrpSpPr>
          <p:grpSpPr bwMode="auto">
            <a:xfrm>
              <a:off x="5940152" y="2281436"/>
              <a:ext cx="1008112" cy="432048"/>
              <a:chOff x="1071538" y="2357434"/>
              <a:chExt cx="1008112" cy="432048"/>
            </a:xfrm>
          </p:grpSpPr>
          <p:sp>
            <p:nvSpPr>
              <p:cNvPr id="31" name="横卷形 30"/>
              <p:cNvSpPr/>
              <p:nvPr/>
            </p:nvSpPr>
            <p:spPr>
              <a:xfrm>
                <a:off x="1071024" y="2357434"/>
                <a:ext cx="1007913"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TextBox 45"/>
              <p:cNvSpPr txBox="1">
                <a:spLocks noChangeArrowheads="1"/>
              </p:cNvSpPr>
              <p:nvPr/>
            </p:nvSpPr>
            <p:spPr bwMode="auto">
              <a:xfrm>
                <a:off x="1071538" y="2431894"/>
                <a:ext cx="10081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70C0"/>
                    </a:solidFill>
                    <a:latin typeface="微软雅黑" panose="020B0503020204020204" pitchFamily="34" charset="-122"/>
                    <a:ea typeface="微软雅黑" panose="020B0503020204020204" pitchFamily="34" charset="-122"/>
                  </a:rPr>
                  <a:t>私募通</a:t>
                </a:r>
              </a:p>
            </p:txBody>
          </p:sp>
        </p:grpSp>
        <p:grpSp>
          <p:nvGrpSpPr>
            <p:cNvPr id="23" name="组合 23"/>
            <p:cNvGrpSpPr>
              <a:grpSpLocks/>
            </p:cNvGrpSpPr>
            <p:nvPr/>
          </p:nvGrpSpPr>
          <p:grpSpPr bwMode="auto">
            <a:xfrm>
              <a:off x="3420186" y="2281436"/>
              <a:ext cx="2187960" cy="432049"/>
              <a:chOff x="-152284" y="2357434"/>
              <a:chExt cx="2187960" cy="432049"/>
            </a:xfrm>
          </p:grpSpPr>
          <p:sp>
            <p:nvSpPr>
              <p:cNvPr id="29" name="TextBox 43"/>
              <p:cNvSpPr txBox="1">
                <a:spLocks noChangeArrowheads="1"/>
              </p:cNvSpPr>
              <p:nvPr/>
            </p:nvSpPr>
            <p:spPr bwMode="auto">
              <a:xfrm>
                <a:off x="-152284" y="2423271"/>
                <a:ext cx="936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70C0"/>
                    </a:solidFill>
                    <a:latin typeface="微软雅黑" panose="020B0503020204020204" pitchFamily="34" charset="-122"/>
                    <a:ea typeface="微软雅黑" panose="020B0503020204020204" pitchFamily="34" charset="-122"/>
                  </a:rPr>
                  <a:t>排名榜单</a:t>
                </a:r>
              </a:p>
            </p:txBody>
          </p:sp>
          <p:sp>
            <p:nvSpPr>
              <p:cNvPr id="30" name="横卷形 29"/>
              <p:cNvSpPr/>
              <p:nvPr/>
            </p:nvSpPr>
            <p:spPr>
              <a:xfrm>
                <a:off x="1027361" y="2357434"/>
                <a:ext cx="1007913"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b="1" dirty="0">
                    <a:solidFill>
                      <a:srgbClr val="0070C0"/>
                    </a:solidFill>
                    <a:latin typeface="微软雅黑" pitchFamily="34" charset="-122"/>
                    <a:ea typeface="微软雅黑" pitchFamily="34" charset="-122"/>
                  </a:rPr>
                  <a:t>定制咨询</a:t>
                </a:r>
              </a:p>
            </p:txBody>
          </p:sp>
        </p:grpSp>
        <p:grpSp>
          <p:nvGrpSpPr>
            <p:cNvPr id="24" name="组合 23"/>
            <p:cNvGrpSpPr>
              <a:grpSpLocks/>
            </p:cNvGrpSpPr>
            <p:nvPr/>
          </p:nvGrpSpPr>
          <p:grpSpPr bwMode="auto">
            <a:xfrm>
              <a:off x="7236296" y="2281436"/>
              <a:ext cx="1008112" cy="432048"/>
              <a:chOff x="1071538" y="2357434"/>
              <a:chExt cx="1008112" cy="432048"/>
            </a:xfrm>
          </p:grpSpPr>
          <p:sp>
            <p:nvSpPr>
              <p:cNvPr id="27" name="横卷形 26"/>
              <p:cNvSpPr/>
              <p:nvPr/>
            </p:nvSpPr>
            <p:spPr>
              <a:xfrm>
                <a:off x="1071860" y="2357434"/>
                <a:ext cx="1007913" cy="432366"/>
              </a:xfrm>
              <a:prstGeom prst="horizontalScroll">
                <a:avLst/>
              </a:prstGeom>
              <a:solidFill>
                <a:srgbClr val="FFC000"/>
              </a:solidFill>
              <a:ln>
                <a:solidFill>
                  <a:srgbClr val="FF99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41"/>
              <p:cNvSpPr txBox="1">
                <a:spLocks noChangeArrowheads="1"/>
              </p:cNvSpPr>
              <p:nvPr/>
            </p:nvSpPr>
            <p:spPr bwMode="auto">
              <a:xfrm>
                <a:off x="1143546" y="2431894"/>
                <a:ext cx="936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70C0"/>
                    </a:solidFill>
                    <a:latin typeface="微软雅黑" panose="020B0503020204020204" pitchFamily="34" charset="-122"/>
                    <a:ea typeface="微软雅黑" panose="020B0503020204020204" pitchFamily="34" charset="-122"/>
                  </a:rPr>
                  <a:t>私募管家</a:t>
                </a:r>
              </a:p>
            </p:txBody>
          </p:sp>
        </p:grpSp>
        <p:pic>
          <p:nvPicPr>
            <p:cNvPr id="25" name="Picture 5"/>
            <p:cNvPicPr>
              <a:picLocks noChangeAspect="1" noChangeArrowheads="1"/>
            </p:cNvPicPr>
            <p:nvPr/>
          </p:nvPicPr>
          <p:blipFill>
            <a:blip r:embed="rId9" cstate="print"/>
            <a:srcRect/>
            <a:stretch>
              <a:fillRect/>
            </a:stretch>
          </p:blipFill>
          <p:spPr bwMode="auto">
            <a:xfrm>
              <a:off x="7196816" y="3001516"/>
              <a:ext cx="1119600" cy="15840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pic>
          <p:nvPicPr>
            <p:cNvPr id="26" name="Picture 8"/>
            <p:cNvPicPr>
              <a:picLocks noChangeAspect="1" noChangeArrowheads="1"/>
            </p:cNvPicPr>
            <p:nvPr/>
          </p:nvPicPr>
          <p:blipFill>
            <a:blip r:embed="rId10" cstate="print"/>
            <a:srcRect/>
            <a:stretch>
              <a:fillRect/>
            </a:stretch>
          </p:blipFill>
          <p:spPr bwMode="auto">
            <a:xfrm>
              <a:off x="5900672" y="3001516"/>
              <a:ext cx="1119600" cy="15840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p:spPr>
        </p:pic>
      </p:grpSp>
      <p:grpSp>
        <p:nvGrpSpPr>
          <p:cNvPr id="39" name="组合 52"/>
          <p:cNvGrpSpPr>
            <a:grpSpLocks/>
          </p:cNvGrpSpPr>
          <p:nvPr/>
        </p:nvGrpSpPr>
        <p:grpSpPr bwMode="auto">
          <a:xfrm>
            <a:off x="539750" y="979489"/>
            <a:ext cx="7993063" cy="1396502"/>
            <a:chOff x="539552" y="988932"/>
            <a:chExt cx="7992888" cy="1154319"/>
          </a:xfrm>
        </p:grpSpPr>
        <p:sp>
          <p:nvSpPr>
            <p:cNvPr id="40" name="TextBox 53"/>
            <p:cNvSpPr txBox="1"/>
            <p:nvPr/>
          </p:nvSpPr>
          <p:spPr>
            <a:xfrm>
              <a:off x="682424" y="988932"/>
              <a:ext cx="7673807" cy="1144808"/>
            </a:xfrm>
            <a:prstGeom prst="rect">
              <a:avLst/>
            </a:prstGeom>
            <a:noFill/>
          </p:spPr>
          <p:txBody>
            <a:bodyPr>
              <a:spAutoFit/>
            </a:bodyPr>
            <a:lstStyle/>
            <a:p>
              <a:pPr>
                <a:lnSpc>
                  <a:spcPct val="150000"/>
                </a:lnSpc>
                <a:defRPr/>
              </a:pPr>
              <a:r>
                <a:rPr lang="en-US" altLang="zh-CN" sz="1400" dirty="0" smtClean="0">
                  <a:solidFill>
                    <a:schemeClr val="tx1">
                      <a:lumMod val="65000"/>
                      <a:lumOff val="35000"/>
                    </a:schemeClr>
                  </a:solidFill>
                  <a:latin typeface="微软雅黑" pitchFamily="34" charset="-122"/>
                  <a:ea typeface="微软雅黑" pitchFamily="34" charset="-122"/>
                </a:rPr>
                <a:t>       </a:t>
              </a:r>
              <a:r>
                <a:rPr lang="zh-CN" altLang="en-US" sz="1400" dirty="0" smtClean="0">
                  <a:solidFill>
                    <a:schemeClr val="tx1">
                      <a:lumMod val="65000"/>
                      <a:lumOff val="35000"/>
                    </a:schemeClr>
                  </a:solidFill>
                  <a:latin typeface="微软雅黑" pitchFamily="34" charset="-122"/>
                  <a:ea typeface="微软雅黑" pitchFamily="34" charset="-122"/>
                </a:rPr>
                <a:t>于</a:t>
              </a:r>
              <a:r>
                <a:rPr lang="en-US" altLang="zh-CN" sz="1400" dirty="0">
                  <a:solidFill>
                    <a:schemeClr val="tx1">
                      <a:lumMod val="65000"/>
                      <a:lumOff val="35000"/>
                    </a:schemeClr>
                  </a:solidFill>
                  <a:latin typeface="微软雅黑" pitchFamily="34" charset="-122"/>
                  <a:ea typeface="微软雅黑" pitchFamily="34" charset="-122"/>
                </a:rPr>
                <a:t>2001</a:t>
              </a:r>
              <a:r>
                <a:rPr lang="zh-CN" altLang="en-US" sz="1400" dirty="0">
                  <a:solidFill>
                    <a:schemeClr val="tx1">
                      <a:lumMod val="65000"/>
                      <a:lumOff val="35000"/>
                    </a:schemeClr>
                  </a:solidFill>
                  <a:latin typeface="微软雅黑" pitchFamily="34" charset="-122"/>
                  <a:ea typeface="微软雅黑" pitchFamily="34" charset="-122"/>
                </a:rPr>
                <a:t>年创立，致力于为众多的有限合伙人、</a:t>
              </a:r>
              <a:r>
                <a:rPr lang="en-US" altLang="zh-CN" sz="1400" dirty="0">
                  <a:solidFill>
                    <a:schemeClr val="tx1">
                      <a:lumMod val="65000"/>
                      <a:lumOff val="35000"/>
                    </a:schemeClr>
                  </a:solidFill>
                  <a:latin typeface="微软雅黑" pitchFamily="34" charset="-122"/>
                  <a:ea typeface="微软雅黑" pitchFamily="34" charset="-122"/>
                </a:rPr>
                <a:t>VC/PE</a:t>
              </a:r>
              <a:r>
                <a:rPr lang="zh-CN" altLang="en-US" sz="1400" dirty="0">
                  <a:solidFill>
                    <a:schemeClr val="tx1">
                      <a:lumMod val="65000"/>
                      <a:lumOff val="35000"/>
                    </a:schemeClr>
                  </a:solidFill>
                  <a:latin typeface="微软雅黑" pitchFamily="34" charset="-122"/>
                  <a:ea typeface="微软雅黑" pitchFamily="34" charset="-122"/>
                </a:rPr>
                <a:t>投资机构、战略投资者，以及政府机构、律师事务所、会计师事务所、投资银行、研究机构等提供专业的信息、数据、研究和咨询服务。范围涉及创业投资、私募股权、新股上市、兼并收购以及</a:t>
              </a:r>
              <a:r>
                <a:rPr lang="en-US" altLang="zh-CN" sz="1400" dirty="0">
                  <a:solidFill>
                    <a:schemeClr val="tx1">
                      <a:lumMod val="65000"/>
                      <a:lumOff val="35000"/>
                    </a:schemeClr>
                  </a:solidFill>
                  <a:latin typeface="微软雅黑" pitchFamily="34" charset="-122"/>
                  <a:ea typeface="微软雅黑" pitchFamily="34" charset="-122"/>
                </a:rPr>
                <a:t>TMT</a:t>
              </a:r>
              <a:r>
                <a:rPr lang="zh-CN" altLang="en-US" sz="1400" dirty="0">
                  <a:solidFill>
                    <a:schemeClr val="tx1">
                      <a:lumMod val="65000"/>
                      <a:lumOff val="35000"/>
                    </a:schemeClr>
                  </a:solidFill>
                  <a:latin typeface="微软雅黑" pitchFamily="34" charset="-122"/>
                  <a:ea typeface="微软雅黑" pitchFamily="34" charset="-122"/>
                </a:rPr>
                <a:t>、传统行业、清洁技术、生技健康等行业市场研究。目前，清科研究中心已成为中国最专业权威的研究机构之一。</a:t>
              </a:r>
            </a:p>
          </p:txBody>
        </p:sp>
        <p:sp>
          <p:nvSpPr>
            <p:cNvPr id="41" name="圆角矩形 40"/>
            <p:cNvSpPr/>
            <p:nvPr/>
          </p:nvSpPr>
          <p:spPr>
            <a:xfrm>
              <a:off x="539552" y="1000335"/>
              <a:ext cx="7992888" cy="1142916"/>
            </a:xfrm>
            <a:prstGeom prst="roundRect">
              <a:avLst/>
            </a:prstGeom>
            <a:noFill/>
            <a:ln>
              <a:solidFill>
                <a:srgbClr val="FFC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itchFamily="34" charset="-122"/>
                <a:ea typeface="微软雅黑" pitchFamily="34" charset="-122"/>
              </a:endParaRPr>
            </a:p>
          </p:txBody>
        </p:sp>
      </p:grpSp>
    </p:spTree>
    <p:extLst>
      <p:ext uri="{BB962C8B-B14F-4D97-AF65-F5344CB8AC3E}">
        <p14:creationId xmlns:p14="http://schemas.microsoft.com/office/powerpoint/2010/main" val="39861541"/>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11" name="矩形 10"/>
          <p:cNvSpPr/>
          <p:nvPr/>
        </p:nvSpPr>
        <p:spPr>
          <a:xfrm>
            <a:off x="540728" y="555526"/>
            <a:ext cx="1464543" cy="160590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1"/>
          <p:cNvSpPr txBox="1"/>
          <p:nvPr/>
        </p:nvSpPr>
        <p:spPr>
          <a:xfrm>
            <a:off x="650736" y="502683"/>
            <a:ext cx="3921264"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私募通</a:t>
            </a:r>
            <a:endParaRPr lang="zh-CN" altLang="en-US"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567644"/>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通是什么</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9" name="Picture 13" descr="私募通私募管家201304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8159" y="1072038"/>
            <a:ext cx="5119511" cy="387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3"/>
          <p:cNvSpPr txBox="1">
            <a:spLocks noChangeArrowheads="1"/>
          </p:cNvSpPr>
          <p:nvPr/>
        </p:nvSpPr>
        <p:spPr bwMode="auto">
          <a:xfrm>
            <a:off x="682625" y="1431114"/>
            <a:ext cx="2797175"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dirty="0">
                <a:latin typeface="微软雅黑" panose="020B0503020204020204" pitchFamily="34" charset="-122"/>
                <a:ea typeface="微软雅黑" panose="020B0503020204020204" pitchFamily="34" charset="-122"/>
              </a:rPr>
              <a:t>   </a:t>
            </a:r>
            <a:r>
              <a:rPr lang="zh-CN" altLang="en-US" sz="1400" dirty="0" smtClean="0">
                <a:solidFill>
                  <a:srgbClr val="5F5F5F"/>
                </a:solidFill>
                <a:latin typeface="微软雅黑" panose="020B0503020204020204" pitchFamily="34" charset="-122"/>
                <a:ea typeface="微软雅黑" panose="020B0503020204020204" pitchFamily="34" charset="-122"/>
              </a:rPr>
              <a:t>清</a:t>
            </a:r>
            <a:r>
              <a:rPr lang="zh-CN" altLang="en-US" sz="1400" dirty="0">
                <a:solidFill>
                  <a:srgbClr val="5F5F5F"/>
                </a:solidFill>
                <a:latin typeface="微软雅黑" panose="020B0503020204020204" pitchFamily="34" charset="-122"/>
                <a:ea typeface="微软雅黑" panose="020B0503020204020204" pitchFamily="34" charset="-122"/>
              </a:rPr>
              <a:t>科研究中心旗下一款覆盖中国创业投资暨私募股权投资领域最为全面、精准、及时的专业数据库。私募通分为</a:t>
            </a:r>
            <a:r>
              <a:rPr lang="en-US" altLang="zh-CN" sz="1400" dirty="0">
                <a:solidFill>
                  <a:srgbClr val="5F5F5F"/>
                </a:solidFill>
                <a:latin typeface="微软雅黑" panose="020B0503020204020204" pitchFamily="34" charset="-122"/>
                <a:ea typeface="微软雅黑" panose="020B0503020204020204" pitchFamily="34" charset="-122"/>
              </a:rPr>
              <a:t>PC</a:t>
            </a:r>
            <a:r>
              <a:rPr lang="zh-CN" altLang="en-US" sz="1400" dirty="0">
                <a:solidFill>
                  <a:srgbClr val="5F5F5F"/>
                </a:solidFill>
                <a:latin typeface="微软雅黑" panose="020B0503020204020204" pitchFamily="34" charset="-122"/>
                <a:ea typeface="微软雅黑" panose="020B0503020204020204" pitchFamily="34" charset="-122"/>
              </a:rPr>
              <a:t>终端和移动终端，能够为众多的有限合伙人、</a:t>
            </a:r>
            <a:r>
              <a:rPr lang="en-US" altLang="zh-CN" sz="1400" dirty="0">
                <a:solidFill>
                  <a:srgbClr val="5F5F5F"/>
                </a:solidFill>
                <a:latin typeface="微软雅黑" panose="020B0503020204020204" pitchFamily="34" charset="-122"/>
                <a:ea typeface="微软雅黑" panose="020B0503020204020204" pitchFamily="34" charset="-122"/>
              </a:rPr>
              <a:t>VC/PE</a:t>
            </a:r>
            <a:r>
              <a:rPr lang="zh-CN" altLang="en-US" sz="1400" dirty="0">
                <a:solidFill>
                  <a:srgbClr val="5F5F5F"/>
                </a:solidFill>
                <a:latin typeface="微软雅黑" panose="020B0503020204020204" pitchFamily="34" charset="-122"/>
                <a:ea typeface="微软雅黑" panose="020B0503020204020204" pitchFamily="34" charset="-122"/>
              </a:rPr>
              <a:t>投资机构、战略投资者，以及政府机构、律师事务所、会计师事务所、投资银行、研究机构等提供专业便捷的数据信息。</a:t>
            </a:r>
            <a:endParaRPr lang="en-US" altLang="zh-CN" sz="1400" dirty="0">
              <a:solidFill>
                <a:srgbClr val="5F5F5F"/>
              </a:solidFill>
              <a:latin typeface="微软雅黑" panose="020B0503020204020204" pitchFamily="34" charset="-122"/>
              <a:ea typeface="微软雅黑" panose="020B0503020204020204" pitchFamily="34" charset="-122"/>
            </a:endParaRPr>
          </a:p>
        </p:txBody>
      </p:sp>
      <p:sp>
        <p:nvSpPr>
          <p:cNvPr id="12" name="Rounded Rectangle 34"/>
          <p:cNvSpPr>
            <a:spLocks noChangeArrowheads="1"/>
          </p:cNvSpPr>
          <p:nvPr/>
        </p:nvSpPr>
        <p:spPr bwMode="auto">
          <a:xfrm rot="16200000">
            <a:off x="250825" y="1504139"/>
            <a:ext cx="3600450" cy="3168650"/>
          </a:xfrm>
          <a:prstGeom prst="roundRect">
            <a:avLst>
              <a:gd name="adj" fmla="val 5880"/>
            </a:avLst>
          </a:prstGeom>
          <a:noFill/>
          <a:ln w="25400" algn="ctr">
            <a:solidFill>
              <a:srgbClr val="FFCC00"/>
            </a:solidFill>
            <a:round/>
            <a:headEnd/>
            <a:tailEnd/>
          </a:ln>
        </p:spPr>
        <p:txBody>
          <a:bodyPr rot="10800000" anchor="ctr"/>
          <a:lstStyle/>
          <a:p>
            <a:pPr algn="ctr" fontAlgn="auto">
              <a:spcBef>
                <a:spcPts val="0"/>
              </a:spcBef>
              <a:spcAft>
                <a:spcPts val="0"/>
              </a:spcAft>
              <a:defRPr/>
            </a:pPr>
            <a:endParaRPr lang="en-US">
              <a:solidFill>
                <a:schemeClr val="lt1"/>
              </a:solidFill>
              <a:latin typeface="+mn-lt"/>
              <a:ea typeface="+mn-ea"/>
            </a:endParaRPr>
          </a:p>
        </p:txBody>
      </p:sp>
    </p:spTree>
    <p:extLst>
      <p:ext uri="{BB962C8B-B14F-4D97-AF65-F5344CB8AC3E}">
        <p14:creationId xmlns:p14="http://schemas.microsoft.com/office/powerpoint/2010/main" val="3299096448"/>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11" name="矩形 10"/>
          <p:cNvSpPr/>
          <p:nvPr/>
        </p:nvSpPr>
        <p:spPr>
          <a:xfrm>
            <a:off x="540728" y="555526"/>
            <a:ext cx="1464543" cy="160590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1"/>
          <p:cNvSpPr txBox="1"/>
          <p:nvPr/>
        </p:nvSpPr>
        <p:spPr>
          <a:xfrm>
            <a:off x="650736" y="502683"/>
            <a:ext cx="5577448"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中国创业与投资大数据平台</a:t>
            </a: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5"/>
            <a:ext cx="400110" cy="2059179"/>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通有哪些数据</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34" name="Freeform 5"/>
          <p:cNvSpPr>
            <a:spLocks/>
          </p:cNvSpPr>
          <p:nvPr/>
        </p:nvSpPr>
        <p:spPr bwMode="auto">
          <a:xfrm>
            <a:off x="4608000" y="2169588"/>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solidFill>
                <a:prstClr val="black"/>
              </a:solidFill>
              <a:latin typeface="Calibri" panose="020F0502020204030204" pitchFamily="34" charset="0"/>
            </a:endParaRPr>
          </a:p>
        </p:txBody>
      </p:sp>
      <p:sp>
        <p:nvSpPr>
          <p:cNvPr id="35" name="Freeform 6"/>
          <p:cNvSpPr>
            <a:spLocks/>
          </p:cNvSpPr>
          <p:nvPr/>
        </p:nvSpPr>
        <p:spPr bwMode="auto">
          <a:xfrm>
            <a:off x="3906689" y="1131363"/>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solidFill>
                <a:prstClr val="black"/>
              </a:solidFill>
              <a:latin typeface="Calibri" panose="020F0502020204030204" pitchFamily="34" charset="0"/>
            </a:endParaRPr>
          </a:p>
        </p:txBody>
      </p:sp>
      <p:sp>
        <p:nvSpPr>
          <p:cNvPr id="36" name="Freeform 7"/>
          <p:cNvSpPr>
            <a:spLocks/>
          </p:cNvSpPr>
          <p:nvPr/>
        </p:nvSpPr>
        <p:spPr bwMode="auto">
          <a:xfrm>
            <a:off x="2865289" y="1145651"/>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solidFill>
                <a:prstClr val="black"/>
              </a:solidFill>
              <a:latin typeface="Calibri" panose="020F0502020204030204" pitchFamily="34" charset="0"/>
            </a:endParaRPr>
          </a:p>
        </p:txBody>
      </p:sp>
      <p:sp>
        <p:nvSpPr>
          <p:cNvPr id="37" name="Freeform 8"/>
          <p:cNvSpPr>
            <a:spLocks/>
          </p:cNvSpPr>
          <p:nvPr/>
        </p:nvSpPr>
        <p:spPr bwMode="auto">
          <a:xfrm>
            <a:off x="2881164" y="2861738"/>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solidFill>
                <a:prstClr val="black"/>
              </a:solidFill>
              <a:latin typeface="Calibri" panose="020F0502020204030204" pitchFamily="34" charset="0"/>
            </a:endParaRPr>
          </a:p>
        </p:txBody>
      </p:sp>
      <p:sp>
        <p:nvSpPr>
          <p:cNvPr id="38" name="矩形 24"/>
          <p:cNvSpPr>
            <a:spLocks noChangeArrowheads="1"/>
          </p:cNvSpPr>
          <p:nvPr/>
        </p:nvSpPr>
        <p:spPr bwMode="auto">
          <a:xfrm>
            <a:off x="2987824" y="1467913"/>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中国</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2" name="TextBox 57"/>
          <p:cNvSpPr txBox="1"/>
          <p:nvPr/>
        </p:nvSpPr>
        <p:spPr bwMode="auto">
          <a:xfrm>
            <a:off x="470727" y="1131590"/>
            <a:ext cx="2551327" cy="1586332"/>
          </a:xfrm>
          <a:prstGeom prst="rect">
            <a:avLst/>
          </a:prstGeom>
          <a:noFill/>
        </p:spPr>
        <p:txBody>
          <a:bodyPr wrap="square">
            <a:spAutoFit/>
          </a:bodyPr>
          <a:lstStyle/>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中国大陆地区的</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机构、基金、企业</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投资人、创业者</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以及参与的交易</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p:txBody>
      </p:sp>
      <p:sp>
        <p:nvSpPr>
          <p:cNvPr id="43" name="TextBox 57"/>
          <p:cNvSpPr txBox="1"/>
          <p:nvPr/>
        </p:nvSpPr>
        <p:spPr bwMode="auto">
          <a:xfrm>
            <a:off x="6444208" y="1145651"/>
            <a:ext cx="2030512" cy="3827330"/>
          </a:xfrm>
          <a:prstGeom prst="rect">
            <a:avLst/>
          </a:prstGeom>
          <a:noFill/>
        </p:spPr>
        <p:txBody>
          <a:bodyPr wrap="square">
            <a:spAutoFit/>
          </a:bodyPr>
          <a:lstStyle/>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项目融资需求</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基金募资进程</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机构投资策略</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行业投资趋势</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企业融资</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估值</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项目退出回报</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私</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募政策法规</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经营异常提醒</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投资机构评价</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nSpc>
                <a:spcPct val="130000"/>
              </a:lnSpc>
              <a:defRPr/>
            </a:pPr>
            <a:r>
              <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rPr>
              <a:t>……</a:t>
            </a:r>
          </a:p>
        </p:txBody>
      </p:sp>
      <p:sp>
        <p:nvSpPr>
          <p:cNvPr id="46" name="矩形 24"/>
          <p:cNvSpPr>
            <a:spLocks noChangeArrowheads="1"/>
          </p:cNvSpPr>
          <p:nvPr/>
        </p:nvSpPr>
        <p:spPr bwMode="auto">
          <a:xfrm>
            <a:off x="5385484" y="1467913"/>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创业</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7" name="矩形 24"/>
          <p:cNvSpPr>
            <a:spLocks noChangeArrowheads="1"/>
          </p:cNvSpPr>
          <p:nvPr/>
        </p:nvSpPr>
        <p:spPr bwMode="auto">
          <a:xfrm>
            <a:off x="5458549" y="3795886"/>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投资</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8" name="矩形 24"/>
          <p:cNvSpPr>
            <a:spLocks noChangeArrowheads="1"/>
          </p:cNvSpPr>
          <p:nvPr/>
        </p:nvSpPr>
        <p:spPr bwMode="auto">
          <a:xfrm>
            <a:off x="2987824" y="3825351"/>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大数据</a:t>
            </a:r>
          </a:p>
        </p:txBody>
      </p:sp>
      <p:sp>
        <p:nvSpPr>
          <p:cNvPr id="49" name="文本框 48"/>
          <p:cNvSpPr txBox="1"/>
          <p:nvPr/>
        </p:nvSpPr>
        <p:spPr>
          <a:xfrm>
            <a:off x="3900075" y="2571750"/>
            <a:ext cx="1392005" cy="477054"/>
          </a:xfrm>
          <a:prstGeom prst="rect">
            <a:avLst/>
          </a:prstGeom>
          <a:noFill/>
        </p:spPr>
        <p:txBody>
          <a:bodyPr wrap="square" rtlCol="0">
            <a:spAutoFit/>
          </a:bodyPr>
          <a:lstStyle/>
          <a:p>
            <a:pPr algn="ctr"/>
            <a:r>
              <a:rPr lang="zh-CN" altLang="en-US" sz="2500" b="1" spc="300" dirty="0" smtClean="0">
                <a:solidFill>
                  <a:srgbClr val="353943"/>
                </a:solidFill>
                <a:latin typeface="微软雅黑" panose="020B0503020204020204" pitchFamily="34" charset="-122"/>
                <a:ea typeface="微软雅黑" panose="020B0503020204020204" pitchFamily="34" charset="-122"/>
              </a:rPr>
              <a:t>平台</a:t>
            </a:r>
            <a:endParaRPr lang="en-US" altLang="zh-CN" sz="2500" b="1" spc="300" dirty="0" smtClean="0">
              <a:solidFill>
                <a:srgbClr val="353943"/>
              </a:solidFill>
              <a:latin typeface="微软雅黑" panose="020B0503020204020204" pitchFamily="34" charset="-122"/>
              <a:ea typeface="微软雅黑" panose="020B0503020204020204" pitchFamily="34" charset="-122"/>
            </a:endParaRPr>
          </a:p>
        </p:txBody>
      </p:sp>
      <p:sp>
        <p:nvSpPr>
          <p:cNvPr id="20" name="TextBox 57"/>
          <p:cNvSpPr txBox="1"/>
          <p:nvPr/>
        </p:nvSpPr>
        <p:spPr bwMode="auto">
          <a:xfrm>
            <a:off x="467544" y="3052263"/>
            <a:ext cx="2673350" cy="1959832"/>
          </a:xfrm>
          <a:prstGeom prst="rect">
            <a:avLst/>
          </a:prstGeom>
          <a:noFill/>
        </p:spPr>
        <p:txBody>
          <a:bodyPr>
            <a:spAutoFit/>
          </a:bodyPr>
          <a:lstStyle/>
          <a:p>
            <a:pPr fontAlgn="auto">
              <a:lnSpc>
                <a:spcPct val="130000"/>
              </a:lnSpc>
              <a:spcBef>
                <a:spcPts val="0"/>
              </a:spcBef>
              <a:spcAft>
                <a:spcPts val="0"/>
              </a:spcAft>
              <a:defRPr/>
            </a:pPr>
            <a:r>
              <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1990</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年以来的交易</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fontAlgn="auto">
              <a:lnSpc>
                <a:spcPct val="130000"/>
              </a:lnSpc>
              <a:spcBef>
                <a:spcPts val="0"/>
              </a:spcBef>
              <a:spcAft>
                <a:spcPts val="0"/>
              </a:spcAft>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数</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千万工商注册企业</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数百万份研究报告</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数十万创业项目</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616165641"/>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11" name="矩形 10"/>
          <p:cNvSpPr/>
          <p:nvPr/>
        </p:nvSpPr>
        <p:spPr>
          <a:xfrm>
            <a:off x="540728" y="555526"/>
            <a:ext cx="1464543" cy="160590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1"/>
          <p:cNvSpPr txBox="1"/>
          <p:nvPr/>
        </p:nvSpPr>
        <p:spPr>
          <a:xfrm>
            <a:off x="650736" y="502683"/>
            <a:ext cx="5577448"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私募通股权投资全流程</a:t>
            </a:r>
            <a:endParaRPr lang="zh-CN" altLang="en-US"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5"/>
            <a:ext cx="400110" cy="2059179"/>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通有哪些数据</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38" name="矩形 24"/>
          <p:cNvSpPr>
            <a:spLocks noChangeArrowheads="1"/>
          </p:cNvSpPr>
          <p:nvPr/>
        </p:nvSpPr>
        <p:spPr bwMode="auto">
          <a:xfrm>
            <a:off x="2987824" y="1467913"/>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中国</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6" name="矩形 24"/>
          <p:cNvSpPr>
            <a:spLocks noChangeArrowheads="1"/>
          </p:cNvSpPr>
          <p:nvPr/>
        </p:nvSpPr>
        <p:spPr bwMode="auto">
          <a:xfrm>
            <a:off x="4761116" y="1467913"/>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创业与投资</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7" name="矩形 24"/>
          <p:cNvSpPr>
            <a:spLocks noChangeArrowheads="1"/>
          </p:cNvSpPr>
          <p:nvPr/>
        </p:nvSpPr>
        <p:spPr bwMode="auto">
          <a:xfrm>
            <a:off x="5274077" y="3825351"/>
            <a:ext cx="9541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大数据</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48" name="矩形 24"/>
          <p:cNvSpPr>
            <a:spLocks noChangeArrowheads="1"/>
          </p:cNvSpPr>
          <p:nvPr/>
        </p:nvSpPr>
        <p:spPr bwMode="auto">
          <a:xfrm>
            <a:off x="2987824" y="3825351"/>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dirty="0" smtClean="0">
                <a:solidFill>
                  <a:prstClr val="white"/>
                </a:solidFill>
                <a:latin typeface="Impact" panose="020B0806030902050204" pitchFamily="34" charset="0"/>
                <a:ea typeface="微软雅黑" panose="020B0503020204020204" pitchFamily="34" charset="-122"/>
                <a:cs typeface="Adobe Naskh Medium" panose="01010101010101010101" pitchFamily="50" charset="-78"/>
              </a:rPr>
              <a:t>平台</a:t>
            </a:r>
            <a:endParaRPr lang="zh-CN" altLang="en-US" sz="2000" b="1" dirty="0">
              <a:solidFill>
                <a:prstClr val="white"/>
              </a:solidFill>
              <a:latin typeface="Impact" panose="020B0806030902050204" pitchFamily="34" charset="0"/>
              <a:ea typeface="微软雅黑" panose="020B0503020204020204" pitchFamily="34" charset="-122"/>
              <a:cs typeface="Adobe Naskh Medium" panose="01010101010101010101" pitchFamily="50" charset="-78"/>
            </a:endParaRPr>
          </a:p>
        </p:txBody>
      </p:sp>
      <p:sp>
        <p:nvSpPr>
          <p:cNvPr id="25" name="Freeform 6"/>
          <p:cNvSpPr>
            <a:spLocks/>
          </p:cNvSpPr>
          <p:nvPr/>
        </p:nvSpPr>
        <p:spPr bwMode="auto">
          <a:xfrm>
            <a:off x="6222464" y="220868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200">
              <a:solidFill>
                <a:prstClr val="black"/>
              </a:solidFill>
              <a:ea typeface="微软雅黑" panose="020B0503020204020204" pitchFamily="34" charset="-122"/>
              <a:cs typeface="Arial" panose="020B0604020202020204" pitchFamily="34" charset="0"/>
            </a:endParaRPr>
          </a:p>
        </p:txBody>
      </p:sp>
      <p:sp>
        <p:nvSpPr>
          <p:cNvPr id="29" name="Freeform 7"/>
          <p:cNvSpPr>
            <a:spLocks/>
          </p:cNvSpPr>
          <p:nvPr/>
        </p:nvSpPr>
        <p:spPr bwMode="auto">
          <a:xfrm>
            <a:off x="4287702" y="220868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200">
              <a:solidFill>
                <a:prstClr val="black"/>
              </a:solidFill>
              <a:ea typeface="微软雅黑" panose="020B0503020204020204" pitchFamily="34" charset="-122"/>
              <a:cs typeface="Arial" panose="020B0604020202020204" pitchFamily="34" charset="0"/>
            </a:endParaRPr>
          </a:p>
        </p:txBody>
      </p:sp>
      <p:sp>
        <p:nvSpPr>
          <p:cNvPr id="33" name="Freeform 8"/>
          <p:cNvSpPr>
            <a:spLocks/>
          </p:cNvSpPr>
          <p:nvPr/>
        </p:nvSpPr>
        <p:spPr bwMode="auto">
          <a:xfrm>
            <a:off x="2349146" y="220868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200">
              <a:solidFill>
                <a:prstClr val="black"/>
              </a:solidFill>
              <a:ea typeface="微软雅黑" panose="020B0503020204020204" pitchFamily="34" charset="-122"/>
              <a:cs typeface="Arial" panose="020B0604020202020204" pitchFamily="34" charset="0"/>
            </a:endParaRPr>
          </a:p>
        </p:txBody>
      </p:sp>
      <p:sp>
        <p:nvSpPr>
          <p:cNvPr id="50" name="Freeform 9"/>
          <p:cNvSpPr>
            <a:spLocks/>
          </p:cNvSpPr>
          <p:nvPr/>
        </p:nvSpPr>
        <p:spPr bwMode="auto">
          <a:xfrm>
            <a:off x="406797" y="220868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200" dirty="0">
              <a:solidFill>
                <a:prstClr val="black"/>
              </a:solidFill>
              <a:ea typeface="微软雅黑" panose="020B0503020204020204" pitchFamily="34" charset="-122"/>
              <a:cs typeface="Arial" panose="020B0604020202020204" pitchFamily="34" charset="0"/>
            </a:endParaRPr>
          </a:p>
        </p:txBody>
      </p:sp>
      <p:sp>
        <p:nvSpPr>
          <p:cNvPr id="51" name="文本框 45"/>
          <p:cNvSpPr txBox="1"/>
          <p:nvPr/>
        </p:nvSpPr>
        <p:spPr>
          <a:xfrm>
            <a:off x="717361" y="3025284"/>
            <a:ext cx="1005403" cy="338554"/>
          </a:xfrm>
          <a:prstGeom prst="rect">
            <a:avLst/>
          </a:prstGeom>
          <a:noFill/>
        </p:spPr>
        <p:txBody>
          <a:bodyPr wrap="none">
            <a:spAutoFit/>
          </a:bodyPr>
          <a:lstStyle/>
          <a:p>
            <a:pPr fontAlgn="auto">
              <a:spcBef>
                <a:spcPts val="0"/>
              </a:spcBef>
              <a:spcAft>
                <a:spcPts val="0"/>
              </a:spcAft>
              <a:defRPr/>
            </a:pPr>
            <a:r>
              <a:rPr lang="zh-CN" altLang="en-US" sz="1600" dirty="0" smtClean="0">
                <a:solidFill>
                  <a:prstClr val="white"/>
                </a:solidFill>
                <a:ea typeface="微软雅黑" panose="020B0503020204020204" pitchFamily="34" charset="-122"/>
                <a:cs typeface="Arial" panose="020B0604020202020204" pitchFamily="34" charset="0"/>
              </a:rPr>
              <a:t>基金募集</a:t>
            </a:r>
            <a:endParaRPr lang="en-US" altLang="zh-CN" sz="1600" dirty="0">
              <a:solidFill>
                <a:prstClr val="white"/>
              </a:solidFill>
              <a:ea typeface="微软雅黑" panose="020B0503020204020204" pitchFamily="34" charset="-122"/>
              <a:cs typeface="Arial" panose="020B0604020202020204" pitchFamily="34" charset="0"/>
            </a:endParaRPr>
          </a:p>
        </p:txBody>
      </p:sp>
      <p:sp>
        <p:nvSpPr>
          <p:cNvPr id="52" name="文本框 46"/>
          <p:cNvSpPr txBox="1"/>
          <p:nvPr/>
        </p:nvSpPr>
        <p:spPr>
          <a:xfrm>
            <a:off x="717361" y="2439516"/>
            <a:ext cx="569387" cy="553998"/>
          </a:xfrm>
          <a:prstGeom prst="rect">
            <a:avLst/>
          </a:prstGeom>
          <a:noFill/>
        </p:spPr>
        <p:txBody>
          <a:bodyPr wrap="none">
            <a:spAutoFit/>
          </a:bodyPr>
          <a:lstStyle/>
          <a:p>
            <a:pPr fontAlgn="auto">
              <a:spcBef>
                <a:spcPts val="0"/>
              </a:spcBef>
              <a:spcAft>
                <a:spcPts val="0"/>
              </a:spcAft>
              <a:defRPr/>
            </a:pPr>
            <a:r>
              <a:rPr lang="zh-CN" altLang="en-US" sz="3000" b="1" dirty="0" smtClean="0">
                <a:solidFill>
                  <a:prstClr val="white"/>
                </a:solidFill>
                <a:ea typeface="微软雅黑" panose="020B0503020204020204" pitchFamily="34" charset="-122"/>
                <a:cs typeface="Arial" panose="020B0604020202020204" pitchFamily="34" charset="0"/>
              </a:rPr>
              <a:t>募</a:t>
            </a:r>
            <a:endParaRPr lang="en-US" altLang="zh-CN" sz="3000" b="1" dirty="0">
              <a:solidFill>
                <a:prstClr val="white"/>
              </a:solidFill>
              <a:ea typeface="微软雅黑" panose="020B0503020204020204" pitchFamily="34" charset="-122"/>
              <a:cs typeface="Arial" panose="020B0604020202020204" pitchFamily="34" charset="0"/>
            </a:endParaRPr>
          </a:p>
        </p:txBody>
      </p:sp>
      <p:sp>
        <p:nvSpPr>
          <p:cNvPr id="53" name="TextBox 57"/>
          <p:cNvSpPr txBox="1"/>
          <p:nvPr/>
        </p:nvSpPr>
        <p:spPr bwMode="auto">
          <a:xfrm>
            <a:off x="1486893" y="1656653"/>
            <a:ext cx="1356915" cy="465833"/>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rPr>
              <a:t>LP</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、基金</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1051877" y="3600000"/>
            <a:ext cx="4881580" cy="465833"/>
          </a:xfrm>
          <a:prstGeom prst="rect">
            <a:avLst/>
          </a:prstGeom>
          <a:noFill/>
          <a:ln>
            <a:solidFill>
              <a:srgbClr val="F4C400"/>
            </a:solidFill>
          </a:ln>
        </p:spPr>
        <p:txBody>
          <a:bodyPr wrap="square">
            <a:spAutoFit/>
          </a:bodyPr>
          <a:lstStyle/>
          <a:p>
            <a:pPr algn="ctr">
              <a:lnSpc>
                <a:spcPct val="130000"/>
              </a:lnSpc>
              <a:defRPr/>
            </a:pPr>
            <a:r>
              <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rPr>
              <a:t>VCPE</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机构、投资人、项目、中介、</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标的企业</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3050459" y="1656000"/>
            <a:ext cx="4689892" cy="465833"/>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研究报告、政策法规、新闻资讯、会议活动</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6168328" y="3600000"/>
            <a:ext cx="2220096" cy="465833"/>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并购、</a:t>
            </a:r>
            <a:r>
              <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rPr>
              <a:t>IPO</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、挂牌</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9" name="文本框 45"/>
          <p:cNvSpPr txBox="1"/>
          <p:nvPr/>
        </p:nvSpPr>
        <p:spPr>
          <a:xfrm>
            <a:off x="3116064" y="3025284"/>
            <a:ext cx="1005403" cy="338554"/>
          </a:xfrm>
          <a:prstGeom prst="rect">
            <a:avLst/>
          </a:prstGeom>
          <a:noFill/>
        </p:spPr>
        <p:txBody>
          <a:bodyPr wrap="none">
            <a:spAutoFit/>
          </a:bodyPr>
          <a:lstStyle/>
          <a:p>
            <a:pPr fontAlgn="auto">
              <a:spcBef>
                <a:spcPts val="0"/>
              </a:spcBef>
              <a:spcAft>
                <a:spcPts val="0"/>
              </a:spcAft>
              <a:defRPr/>
            </a:pPr>
            <a:r>
              <a:rPr lang="zh-CN" altLang="en-US" sz="1600" dirty="0" smtClean="0">
                <a:solidFill>
                  <a:prstClr val="white"/>
                </a:solidFill>
                <a:ea typeface="微软雅黑" panose="020B0503020204020204" pitchFamily="34" charset="-122"/>
                <a:cs typeface="Arial" panose="020B0604020202020204" pitchFamily="34" charset="0"/>
              </a:rPr>
              <a:t>股权投资</a:t>
            </a:r>
            <a:endParaRPr lang="en-US" altLang="zh-CN" sz="1600" dirty="0">
              <a:solidFill>
                <a:prstClr val="white"/>
              </a:solidFill>
              <a:ea typeface="微软雅黑" panose="020B0503020204020204" pitchFamily="34" charset="-122"/>
              <a:cs typeface="Arial" panose="020B0604020202020204" pitchFamily="34" charset="0"/>
            </a:endParaRPr>
          </a:p>
        </p:txBody>
      </p:sp>
      <p:sp>
        <p:nvSpPr>
          <p:cNvPr id="60" name="文本框 46"/>
          <p:cNvSpPr txBox="1"/>
          <p:nvPr/>
        </p:nvSpPr>
        <p:spPr>
          <a:xfrm>
            <a:off x="3116064" y="2439516"/>
            <a:ext cx="569387" cy="553998"/>
          </a:xfrm>
          <a:prstGeom prst="rect">
            <a:avLst/>
          </a:prstGeom>
          <a:noFill/>
        </p:spPr>
        <p:txBody>
          <a:bodyPr wrap="none">
            <a:spAutoFit/>
          </a:bodyPr>
          <a:lstStyle/>
          <a:p>
            <a:pPr fontAlgn="auto">
              <a:spcBef>
                <a:spcPts val="0"/>
              </a:spcBef>
              <a:spcAft>
                <a:spcPts val="0"/>
              </a:spcAft>
              <a:defRPr/>
            </a:pPr>
            <a:r>
              <a:rPr lang="zh-CN" altLang="en-US" sz="3000" b="1" dirty="0" smtClean="0">
                <a:solidFill>
                  <a:prstClr val="white"/>
                </a:solidFill>
                <a:ea typeface="微软雅黑" panose="020B0503020204020204" pitchFamily="34" charset="-122"/>
                <a:cs typeface="Arial" panose="020B0604020202020204" pitchFamily="34" charset="0"/>
              </a:rPr>
              <a:t>投</a:t>
            </a:r>
            <a:endParaRPr lang="en-US" altLang="zh-CN" sz="3000" b="1" dirty="0">
              <a:solidFill>
                <a:prstClr val="white"/>
              </a:solidFill>
              <a:ea typeface="微软雅黑" panose="020B0503020204020204" pitchFamily="34" charset="-122"/>
              <a:cs typeface="Arial" panose="020B0604020202020204" pitchFamily="34" charset="0"/>
            </a:endParaRPr>
          </a:p>
        </p:txBody>
      </p:sp>
      <p:sp>
        <p:nvSpPr>
          <p:cNvPr id="61" name="文本框 45"/>
          <p:cNvSpPr txBox="1"/>
          <p:nvPr/>
        </p:nvSpPr>
        <p:spPr>
          <a:xfrm>
            <a:off x="5162925" y="3025284"/>
            <a:ext cx="1005403" cy="338554"/>
          </a:xfrm>
          <a:prstGeom prst="rect">
            <a:avLst/>
          </a:prstGeom>
          <a:noFill/>
        </p:spPr>
        <p:txBody>
          <a:bodyPr wrap="none">
            <a:spAutoFit/>
          </a:bodyPr>
          <a:lstStyle/>
          <a:p>
            <a:pPr fontAlgn="auto">
              <a:spcBef>
                <a:spcPts val="0"/>
              </a:spcBef>
              <a:spcAft>
                <a:spcPts val="0"/>
              </a:spcAft>
              <a:defRPr/>
            </a:pPr>
            <a:r>
              <a:rPr lang="zh-CN" altLang="en-US" sz="1600" dirty="0" smtClean="0">
                <a:solidFill>
                  <a:prstClr val="white"/>
                </a:solidFill>
                <a:ea typeface="微软雅黑" panose="020B0503020204020204" pitchFamily="34" charset="-122"/>
                <a:cs typeface="Arial" panose="020B0604020202020204" pitchFamily="34" charset="0"/>
              </a:rPr>
              <a:t>投后管理</a:t>
            </a:r>
            <a:endParaRPr lang="en-US" altLang="zh-CN" sz="1600" dirty="0">
              <a:solidFill>
                <a:prstClr val="white"/>
              </a:solidFill>
              <a:ea typeface="微软雅黑" panose="020B0503020204020204" pitchFamily="34" charset="-122"/>
              <a:cs typeface="Arial" panose="020B0604020202020204" pitchFamily="34" charset="0"/>
            </a:endParaRPr>
          </a:p>
        </p:txBody>
      </p:sp>
      <p:sp>
        <p:nvSpPr>
          <p:cNvPr id="62" name="文本框 46"/>
          <p:cNvSpPr txBox="1"/>
          <p:nvPr/>
        </p:nvSpPr>
        <p:spPr>
          <a:xfrm>
            <a:off x="5162925" y="2439516"/>
            <a:ext cx="569387" cy="553998"/>
          </a:xfrm>
          <a:prstGeom prst="rect">
            <a:avLst/>
          </a:prstGeom>
          <a:noFill/>
        </p:spPr>
        <p:txBody>
          <a:bodyPr wrap="none">
            <a:spAutoFit/>
          </a:bodyPr>
          <a:lstStyle/>
          <a:p>
            <a:pPr fontAlgn="auto">
              <a:spcBef>
                <a:spcPts val="0"/>
              </a:spcBef>
              <a:spcAft>
                <a:spcPts val="0"/>
              </a:spcAft>
              <a:defRPr/>
            </a:pPr>
            <a:r>
              <a:rPr lang="zh-CN" altLang="en-US" sz="3000" b="1" dirty="0" smtClean="0">
                <a:solidFill>
                  <a:prstClr val="white"/>
                </a:solidFill>
                <a:ea typeface="微软雅黑" panose="020B0503020204020204" pitchFamily="34" charset="-122"/>
                <a:cs typeface="Arial" panose="020B0604020202020204" pitchFamily="34" charset="0"/>
              </a:rPr>
              <a:t>管</a:t>
            </a:r>
            <a:endParaRPr lang="en-US" altLang="zh-CN" sz="3000" b="1" dirty="0">
              <a:solidFill>
                <a:prstClr val="white"/>
              </a:solidFill>
              <a:ea typeface="微软雅黑" panose="020B0503020204020204" pitchFamily="34" charset="-122"/>
              <a:cs typeface="Arial" panose="020B0604020202020204" pitchFamily="34" charset="0"/>
            </a:endParaRPr>
          </a:p>
        </p:txBody>
      </p:sp>
      <p:sp>
        <p:nvSpPr>
          <p:cNvPr id="63" name="文本框 45"/>
          <p:cNvSpPr txBox="1"/>
          <p:nvPr/>
        </p:nvSpPr>
        <p:spPr>
          <a:xfrm>
            <a:off x="7076794" y="3025284"/>
            <a:ext cx="1005403" cy="338554"/>
          </a:xfrm>
          <a:prstGeom prst="rect">
            <a:avLst/>
          </a:prstGeom>
          <a:noFill/>
        </p:spPr>
        <p:txBody>
          <a:bodyPr wrap="none">
            <a:spAutoFit/>
          </a:bodyPr>
          <a:lstStyle/>
          <a:p>
            <a:pPr fontAlgn="auto">
              <a:spcBef>
                <a:spcPts val="0"/>
              </a:spcBef>
              <a:spcAft>
                <a:spcPts val="0"/>
              </a:spcAft>
              <a:defRPr/>
            </a:pPr>
            <a:r>
              <a:rPr lang="zh-CN" altLang="en-US" sz="1600" dirty="0" smtClean="0">
                <a:solidFill>
                  <a:prstClr val="white"/>
                </a:solidFill>
                <a:ea typeface="微软雅黑" panose="020B0503020204020204" pitchFamily="34" charset="-122"/>
                <a:cs typeface="Arial" panose="020B0604020202020204" pitchFamily="34" charset="0"/>
              </a:rPr>
              <a:t>项目退出</a:t>
            </a:r>
            <a:endParaRPr lang="en-US" altLang="zh-CN" sz="1600" dirty="0">
              <a:solidFill>
                <a:prstClr val="white"/>
              </a:solidFill>
              <a:ea typeface="微软雅黑" panose="020B0503020204020204" pitchFamily="34" charset="-122"/>
              <a:cs typeface="Arial" panose="020B0604020202020204" pitchFamily="34" charset="0"/>
            </a:endParaRPr>
          </a:p>
        </p:txBody>
      </p:sp>
      <p:sp>
        <p:nvSpPr>
          <p:cNvPr id="64" name="文本框 46"/>
          <p:cNvSpPr txBox="1"/>
          <p:nvPr/>
        </p:nvSpPr>
        <p:spPr>
          <a:xfrm>
            <a:off x="7076794" y="2439516"/>
            <a:ext cx="569387" cy="553998"/>
          </a:xfrm>
          <a:prstGeom prst="rect">
            <a:avLst/>
          </a:prstGeom>
          <a:noFill/>
        </p:spPr>
        <p:txBody>
          <a:bodyPr wrap="none">
            <a:spAutoFit/>
          </a:bodyPr>
          <a:lstStyle/>
          <a:p>
            <a:pPr fontAlgn="auto">
              <a:spcBef>
                <a:spcPts val="0"/>
              </a:spcBef>
              <a:spcAft>
                <a:spcPts val="0"/>
              </a:spcAft>
              <a:defRPr/>
            </a:pPr>
            <a:r>
              <a:rPr lang="zh-CN" altLang="en-US" sz="3000" b="1" dirty="0" smtClean="0">
                <a:solidFill>
                  <a:prstClr val="white"/>
                </a:solidFill>
                <a:ea typeface="微软雅黑" panose="020B0503020204020204" pitchFamily="34" charset="-122"/>
                <a:cs typeface="Arial" panose="020B0604020202020204" pitchFamily="34" charset="0"/>
              </a:rPr>
              <a:t>退</a:t>
            </a:r>
            <a:endParaRPr lang="en-US" altLang="zh-CN" sz="3000" b="1" dirty="0">
              <a:solidFill>
                <a:prstClr val="white"/>
              </a:solidFill>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869599157"/>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3921264"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数据产生价值</a:t>
            </a:r>
            <a:endParaRPr lang="zh-CN" altLang="en-US"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855676"/>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通能做什么</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8" name="矩形 7"/>
          <p:cNvSpPr/>
          <p:nvPr/>
        </p:nvSpPr>
        <p:spPr>
          <a:xfrm>
            <a:off x="899832" y="1059582"/>
            <a:ext cx="2160000" cy="648000"/>
          </a:xfrm>
          <a:prstGeom prst="rect">
            <a:avLst/>
          </a:pr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9" name="矩形 8"/>
          <p:cNvSpPr/>
          <p:nvPr/>
        </p:nvSpPr>
        <p:spPr>
          <a:xfrm>
            <a:off x="1331880" y="2573124"/>
            <a:ext cx="2160000" cy="648000"/>
          </a:xfrm>
          <a:prstGeom prst="rect">
            <a:avLst/>
          </a:pr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3" name="矩形 27"/>
          <p:cNvSpPr>
            <a:spLocks noChangeArrowheads="1"/>
          </p:cNvSpPr>
          <p:nvPr/>
        </p:nvSpPr>
        <p:spPr bwMode="auto">
          <a:xfrm>
            <a:off x="1040792" y="1172359"/>
            <a:ext cx="1980105"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微软雅黑" pitchFamily="34" charset="-122"/>
                <a:ea typeface="微软雅黑" pitchFamily="34" charset="-122"/>
              </a:rPr>
              <a:t>有限</a:t>
            </a:r>
            <a:r>
              <a:rPr lang="zh-CN" altLang="en-US" dirty="0" smtClean="0">
                <a:solidFill>
                  <a:srgbClr val="FFFFFF"/>
                </a:solidFill>
                <a:latin typeface="微软雅黑" pitchFamily="34" charset="-122"/>
                <a:ea typeface="微软雅黑" pitchFamily="34" charset="-122"/>
              </a:rPr>
              <a:t>合伙人（</a:t>
            </a:r>
            <a:r>
              <a:rPr lang="en-US" altLang="zh-CN" dirty="0" smtClean="0">
                <a:solidFill>
                  <a:srgbClr val="FFFFFF"/>
                </a:solidFill>
                <a:latin typeface="微软雅黑" pitchFamily="34" charset="-122"/>
                <a:ea typeface="微软雅黑" pitchFamily="34" charset="-122"/>
              </a:rPr>
              <a:t>LP</a:t>
            </a:r>
            <a:r>
              <a:rPr lang="zh-CN" altLang="en-US" dirty="0" smtClean="0">
                <a:solidFill>
                  <a:srgbClr val="FFFFFF"/>
                </a:solidFill>
                <a:latin typeface="微软雅黑" pitchFamily="34" charset="-122"/>
                <a:ea typeface="微软雅黑" pitchFamily="34" charset="-122"/>
              </a:rPr>
              <a:t>）</a:t>
            </a:r>
            <a:endParaRPr lang="zh-CN" altLang="en-US" dirty="0">
              <a:solidFill>
                <a:prstClr val="white"/>
              </a:solidFill>
              <a:latin typeface="微软雅黑" panose="020B0503020204020204" pitchFamily="34" charset="-122"/>
              <a:ea typeface="微软雅黑" panose="020B0503020204020204" pitchFamily="34" charset="-122"/>
              <a:cs typeface="Adobe Naskh Medium" panose="01010101010101010101" pitchFamily="50" charset="-78"/>
            </a:endParaRPr>
          </a:p>
        </p:txBody>
      </p:sp>
      <p:cxnSp>
        <p:nvCxnSpPr>
          <p:cNvPr id="15" name="直接箭头连接符 14"/>
          <p:cNvCxnSpPr>
            <a:stCxn id="19" idx="1"/>
            <a:endCxn id="8" idx="3"/>
          </p:cNvCxnSpPr>
          <p:nvPr/>
        </p:nvCxnSpPr>
        <p:spPr>
          <a:xfrm flipH="1" flipV="1">
            <a:off x="3059832" y="1383582"/>
            <a:ext cx="1185627" cy="658870"/>
          </a:xfrm>
          <a:prstGeom prst="straightConnector1">
            <a:avLst/>
          </a:prstGeom>
          <a:noFill/>
          <a:ln w="6350" cap="flat" cmpd="sng" algn="ctr">
            <a:solidFill>
              <a:sysClr val="windowText" lastClr="000000">
                <a:lumMod val="50000"/>
                <a:lumOff val="50000"/>
              </a:sysClr>
            </a:solidFill>
            <a:prstDash val="solid"/>
            <a:miter lim="800000"/>
            <a:tailEnd type="triangle"/>
          </a:ln>
          <a:effectLst/>
        </p:spPr>
      </p:cxnSp>
      <p:cxnSp>
        <p:nvCxnSpPr>
          <p:cNvPr id="16" name="直接箭头连接符 15"/>
          <p:cNvCxnSpPr>
            <a:stCxn id="19" idx="3"/>
            <a:endCxn id="9" idx="3"/>
          </p:cNvCxnSpPr>
          <p:nvPr/>
        </p:nvCxnSpPr>
        <p:spPr>
          <a:xfrm flipH="1">
            <a:off x="3491880" y="2599006"/>
            <a:ext cx="753579" cy="298118"/>
          </a:xfrm>
          <a:prstGeom prst="straightConnector1">
            <a:avLst/>
          </a:prstGeom>
          <a:noFill/>
          <a:ln w="6350" cap="flat" cmpd="sng" algn="ctr">
            <a:solidFill>
              <a:sysClr val="windowText" lastClr="000000">
                <a:lumMod val="50000"/>
                <a:lumOff val="50000"/>
              </a:sysClr>
            </a:solidFill>
            <a:prstDash val="solid"/>
            <a:miter lim="800000"/>
            <a:tailEnd type="triangle"/>
          </a:ln>
          <a:effectLst/>
        </p:spPr>
      </p:cxnSp>
      <p:cxnSp>
        <p:nvCxnSpPr>
          <p:cNvPr id="18" name="直接箭头连接符 17"/>
          <p:cNvCxnSpPr>
            <a:stCxn id="19" idx="4"/>
            <a:endCxn id="28" idx="0"/>
          </p:cNvCxnSpPr>
          <p:nvPr/>
        </p:nvCxnSpPr>
        <p:spPr>
          <a:xfrm>
            <a:off x="4523737" y="2714272"/>
            <a:ext cx="12263" cy="865590"/>
          </a:xfrm>
          <a:prstGeom prst="straightConnector1">
            <a:avLst/>
          </a:prstGeom>
          <a:noFill/>
          <a:ln w="6350" cap="flat" cmpd="sng" algn="ctr">
            <a:solidFill>
              <a:sysClr val="windowText" lastClr="000000">
                <a:lumMod val="50000"/>
                <a:lumOff val="50000"/>
              </a:sysClr>
            </a:solidFill>
            <a:prstDash val="solid"/>
            <a:miter lim="800000"/>
            <a:tailEnd type="triangle"/>
          </a:ln>
          <a:effectLst/>
        </p:spPr>
      </p:cxnSp>
      <p:sp>
        <p:nvSpPr>
          <p:cNvPr id="19" name="椭圆 18"/>
          <p:cNvSpPr/>
          <p:nvPr/>
        </p:nvSpPr>
        <p:spPr>
          <a:xfrm>
            <a:off x="4130193" y="1927186"/>
            <a:ext cx="787087" cy="787086"/>
          </a:xfrm>
          <a:prstGeom prst="ellipse">
            <a:avLst/>
          </a:pr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0" name="矩形 34"/>
          <p:cNvSpPr>
            <a:spLocks noChangeArrowheads="1"/>
          </p:cNvSpPr>
          <p:nvPr/>
        </p:nvSpPr>
        <p:spPr bwMode="auto">
          <a:xfrm>
            <a:off x="1600573" y="2717141"/>
            <a:ext cx="16035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600" dirty="0">
                <a:solidFill>
                  <a:srgbClr val="FFFFFF"/>
                </a:solidFill>
                <a:latin typeface="微软雅黑" pitchFamily="34" charset="-122"/>
                <a:ea typeface="微软雅黑" pitchFamily="34" charset="-122"/>
              </a:rPr>
              <a:t>VC/PE</a:t>
            </a:r>
            <a:r>
              <a:rPr lang="zh-CN" altLang="en-US" sz="1600" dirty="0">
                <a:solidFill>
                  <a:srgbClr val="FFFFFF"/>
                </a:solidFill>
                <a:latin typeface="微软雅黑" pitchFamily="34" charset="-122"/>
                <a:ea typeface="微软雅黑" pitchFamily="34" charset="-122"/>
              </a:rPr>
              <a:t>投资机构</a:t>
            </a:r>
          </a:p>
        </p:txBody>
      </p:sp>
      <p:sp>
        <p:nvSpPr>
          <p:cNvPr id="21" name="矩形 35"/>
          <p:cNvSpPr>
            <a:spLocks noChangeArrowheads="1"/>
          </p:cNvSpPr>
          <p:nvPr/>
        </p:nvSpPr>
        <p:spPr bwMode="auto">
          <a:xfrm>
            <a:off x="5664993" y="337437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prstClr val="white"/>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3" name="TextBox 57"/>
          <p:cNvSpPr txBox="1"/>
          <p:nvPr/>
        </p:nvSpPr>
        <p:spPr bwMode="auto">
          <a:xfrm>
            <a:off x="929438" y="1703322"/>
            <a:ext cx="2100789" cy="738664"/>
          </a:xfrm>
          <a:prstGeom prst="rect">
            <a:avLst/>
          </a:prstGeom>
          <a:noFill/>
        </p:spPr>
        <p:txBody>
          <a:bodyPr wrap="square">
            <a:spAutoFit/>
          </a:bodyPr>
          <a:lstStyle/>
          <a:p>
            <a:r>
              <a:rPr lang="zh-CN" altLang="en-US" sz="1400" dirty="0">
                <a:solidFill>
                  <a:srgbClr val="5F5F5F"/>
                </a:solidFill>
                <a:latin typeface="微软雅黑" panose="020B0503020204020204" pitchFamily="34" charset="-122"/>
                <a:ea typeface="微软雅黑" panose="020B0503020204020204" pitchFamily="34" charset="-122"/>
              </a:rPr>
              <a:t>关注市场动态、甄选及管理投资组合、评估基金业绩</a:t>
            </a:r>
          </a:p>
        </p:txBody>
      </p:sp>
      <p:sp>
        <p:nvSpPr>
          <p:cNvPr id="27" name="Freeform 24"/>
          <p:cNvSpPr>
            <a:spLocks/>
          </p:cNvSpPr>
          <p:nvPr/>
        </p:nvSpPr>
        <p:spPr bwMode="auto">
          <a:xfrm>
            <a:off x="4409146" y="2133336"/>
            <a:ext cx="222730" cy="368300"/>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sp>
        <p:nvSpPr>
          <p:cNvPr id="24" name="TextBox 57"/>
          <p:cNvSpPr txBox="1"/>
          <p:nvPr/>
        </p:nvSpPr>
        <p:spPr bwMode="auto">
          <a:xfrm>
            <a:off x="1422170" y="3221197"/>
            <a:ext cx="1997943" cy="523220"/>
          </a:xfrm>
          <a:prstGeom prst="rect">
            <a:avLst/>
          </a:prstGeom>
          <a:noFill/>
        </p:spPr>
        <p:txBody>
          <a:bodyPr wrap="square">
            <a:spAutoFit/>
          </a:bodyPr>
          <a:lstStyle/>
          <a:p>
            <a:pPr lvl="0"/>
            <a:r>
              <a:rPr lang="zh-CN" altLang="en-US" sz="1400" dirty="0">
                <a:solidFill>
                  <a:srgbClr val="5F5F5F"/>
                </a:solidFill>
                <a:latin typeface="微软雅黑" panose="020B0503020204020204" pitchFamily="34" charset="-122"/>
                <a:ea typeface="微软雅黑" panose="020B0503020204020204" pitchFamily="34" charset="-122"/>
              </a:rPr>
              <a:t>分析行业趋势、寻找投资目标、助力尽职调查</a:t>
            </a:r>
          </a:p>
        </p:txBody>
      </p:sp>
      <p:sp>
        <p:nvSpPr>
          <p:cNvPr id="28" name="矩形 27"/>
          <p:cNvSpPr/>
          <p:nvPr/>
        </p:nvSpPr>
        <p:spPr>
          <a:xfrm>
            <a:off x="3456000" y="3579862"/>
            <a:ext cx="2160000" cy="648000"/>
          </a:xfrm>
          <a:prstGeom prst="rect">
            <a:avLst/>
          </a:pr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9" name="TextBox 57"/>
          <p:cNvSpPr txBox="1"/>
          <p:nvPr/>
        </p:nvSpPr>
        <p:spPr bwMode="auto">
          <a:xfrm>
            <a:off x="3491880" y="4237881"/>
            <a:ext cx="2124120" cy="738664"/>
          </a:xfrm>
          <a:prstGeom prst="rect">
            <a:avLst/>
          </a:prstGeom>
          <a:noFill/>
        </p:spPr>
        <p:txBody>
          <a:bodyPr wrap="square">
            <a:spAutoFit/>
          </a:bodyPr>
          <a:lstStyle/>
          <a:p>
            <a:pPr lvl="0"/>
            <a:r>
              <a:rPr lang="zh-CN" altLang="en-US" sz="1400" dirty="0">
                <a:solidFill>
                  <a:srgbClr val="5F5F5F"/>
                </a:solidFill>
                <a:latin typeface="微软雅黑" panose="020B0503020204020204" pitchFamily="34" charset="-122"/>
                <a:ea typeface="微软雅黑" panose="020B0503020204020204" pitchFamily="34" charset="-122"/>
              </a:rPr>
              <a:t>获取行业动态，甄选并购标的，寻找投资机构，监测竞争对手</a:t>
            </a:r>
          </a:p>
        </p:txBody>
      </p:sp>
      <p:sp>
        <p:nvSpPr>
          <p:cNvPr id="31" name="矩形 34"/>
          <p:cNvSpPr>
            <a:spLocks noChangeArrowheads="1"/>
          </p:cNvSpPr>
          <p:nvPr/>
        </p:nvSpPr>
        <p:spPr bwMode="auto">
          <a:xfrm>
            <a:off x="3888000" y="3723878"/>
            <a:ext cx="1298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solidFill>
                  <a:srgbClr val="FFFFFF"/>
                </a:solidFill>
                <a:latin typeface="微软雅黑" pitchFamily="34" charset="-122"/>
                <a:ea typeface="微软雅黑" pitchFamily="34" charset="-122"/>
              </a:rPr>
              <a:t>创业者</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企业</a:t>
            </a:r>
          </a:p>
        </p:txBody>
      </p:sp>
      <p:sp>
        <p:nvSpPr>
          <p:cNvPr id="33" name="矩形 32"/>
          <p:cNvSpPr/>
          <p:nvPr/>
        </p:nvSpPr>
        <p:spPr>
          <a:xfrm>
            <a:off x="5976000" y="1059582"/>
            <a:ext cx="2160000" cy="648000"/>
          </a:xfrm>
          <a:prstGeom prst="rect">
            <a:avLst/>
          </a:pr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4" name="矩形 27"/>
          <p:cNvSpPr>
            <a:spLocks noChangeArrowheads="1"/>
          </p:cNvSpPr>
          <p:nvPr/>
        </p:nvSpPr>
        <p:spPr bwMode="auto">
          <a:xfrm>
            <a:off x="6195974" y="1194306"/>
            <a:ext cx="1688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微软雅黑" pitchFamily="34" charset="-122"/>
                <a:ea typeface="微软雅黑" pitchFamily="34" charset="-122"/>
              </a:rPr>
              <a:t>研究</a:t>
            </a:r>
            <a:r>
              <a:rPr lang="en-US" altLang="zh-CN" dirty="0">
                <a:solidFill>
                  <a:srgbClr val="FFFFFF"/>
                </a:solidFill>
                <a:latin typeface="微软雅黑" pitchFamily="34" charset="-122"/>
                <a:ea typeface="微软雅黑" pitchFamily="34" charset="-122"/>
              </a:rPr>
              <a:t>/</a:t>
            </a:r>
            <a:r>
              <a:rPr lang="zh-CN" altLang="en-US" dirty="0">
                <a:solidFill>
                  <a:srgbClr val="FFFFFF"/>
                </a:solidFill>
                <a:latin typeface="微软雅黑" pitchFamily="34" charset="-122"/>
                <a:ea typeface="微软雅黑" pitchFamily="34" charset="-122"/>
              </a:rPr>
              <a:t>监管机构</a:t>
            </a:r>
            <a:endParaRPr lang="zh-CN" altLang="en-US" dirty="0">
              <a:solidFill>
                <a:prstClr val="white"/>
              </a:solidFill>
              <a:latin typeface="微软雅黑" panose="020B0503020204020204" pitchFamily="34" charset="-122"/>
              <a:ea typeface="微软雅黑" panose="020B0503020204020204" pitchFamily="34" charset="-122"/>
              <a:cs typeface="Adobe Naskh Medium" panose="01010101010101010101" pitchFamily="50" charset="-78"/>
            </a:endParaRPr>
          </a:p>
        </p:txBody>
      </p:sp>
      <p:sp>
        <p:nvSpPr>
          <p:cNvPr id="35" name="TextBox 57"/>
          <p:cNvSpPr txBox="1"/>
          <p:nvPr/>
        </p:nvSpPr>
        <p:spPr bwMode="auto">
          <a:xfrm>
            <a:off x="6012160" y="1692609"/>
            <a:ext cx="2031369" cy="523220"/>
          </a:xfrm>
          <a:prstGeom prst="rect">
            <a:avLst/>
          </a:prstGeom>
          <a:noFill/>
        </p:spPr>
        <p:txBody>
          <a:bodyPr wrap="square">
            <a:spAutoFit/>
          </a:bodyPr>
          <a:lstStyle/>
          <a:p>
            <a:r>
              <a:rPr lang="zh-CN" altLang="en-US" sz="1400" dirty="0">
                <a:solidFill>
                  <a:srgbClr val="5F5F5F"/>
                </a:solidFill>
                <a:latin typeface="微软雅黑" panose="020B0503020204020204" pitchFamily="34" charset="-122"/>
                <a:ea typeface="微软雅黑" panose="020B0503020204020204" pitchFamily="34" charset="-122"/>
              </a:rPr>
              <a:t>洞察市场走向、支撑政策制定、助力课题研究</a:t>
            </a:r>
          </a:p>
        </p:txBody>
      </p:sp>
      <p:cxnSp>
        <p:nvCxnSpPr>
          <p:cNvPr id="36" name="直接箭头连接符 35"/>
          <p:cNvCxnSpPr>
            <a:stCxn id="19" idx="7"/>
            <a:endCxn id="33" idx="1"/>
          </p:cNvCxnSpPr>
          <p:nvPr/>
        </p:nvCxnSpPr>
        <p:spPr>
          <a:xfrm flipV="1">
            <a:off x="4802014" y="1383582"/>
            <a:ext cx="1173986" cy="658870"/>
          </a:xfrm>
          <a:prstGeom prst="straightConnector1">
            <a:avLst/>
          </a:prstGeom>
          <a:noFill/>
          <a:ln w="6350" cap="flat" cmpd="sng" algn="ctr">
            <a:solidFill>
              <a:sysClr val="windowText" lastClr="000000">
                <a:lumMod val="50000"/>
                <a:lumOff val="50000"/>
              </a:sysClr>
            </a:solidFill>
            <a:prstDash val="solid"/>
            <a:miter lim="800000"/>
            <a:tailEnd type="triangle"/>
          </a:ln>
          <a:effectLst/>
        </p:spPr>
      </p:cxnSp>
      <p:sp>
        <p:nvSpPr>
          <p:cNvPr id="41" name="矩形 40"/>
          <p:cNvSpPr/>
          <p:nvPr/>
        </p:nvSpPr>
        <p:spPr>
          <a:xfrm>
            <a:off x="5580112" y="2571750"/>
            <a:ext cx="2160000" cy="648000"/>
          </a:xfrm>
          <a:prstGeom prst="rect">
            <a:avLst/>
          </a:pr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2" name="矩形 34"/>
          <p:cNvSpPr>
            <a:spLocks noChangeArrowheads="1"/>
          </p:cNvSpPr>
          <p:nvPr/>
        </p:nvSpPr>
        <p:spPr bwMode="auto">
          <a:xfrm>
            <a:off x="5940152" y="2738626"/>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solidFill>
                  <a:srgbClr val="FFFFFF"/>
                </a:solidFill>
                <a:latin typeface="微软雅黑" pitchFamily="34" charset="-122"/>
                <a:ea typeface="微软雅黑" pitchFamily="34" charset="-122"/>
              </a:rPr>
              <a:t>中介服务机构</a:t>
            </a:r>
          </a:p>
        </p:txBody>
      </p:sp>
      <p:sp>
        <p:nvSpPr>
          <p:cNvPr id="43" name="TextBox 57"/>
          <p:cNvSpPr txBox="1"/>
          <p:nvPr/>
        </p:nvSpPr>
        <p:spPr bwMode="auto">
          <a:xfrm>
            <a:off x="5652120" y="3202032"/>
            <a:ext cx="2070901" cy="523220"/>
          </a:xfrm>
          <a:prstGeom prst="rect">
            <a:avLst/>
          </a:prstGeom>
          <a:noFill/>
        </p:spPr>
        <p:txBody>
          <a:bodyPr wrap="square">
            <a:spAutoFit/>
          </a:bodyPr>
          <a:lstStyle/>
          <a:p>
            <a:pPr lvl="0"/>
            <a:r>
              <a:rPr lang="zh-CN" altLang="en-US" sz="1400" dirty="0">
                <a:solidFill>
                  <a:srgbClr val="5F5F5F"/>
                </a:solidFill>
                <a:latin typeface="微软雅黑" panose="020B0503020204020204" pitchFamily="34" charset="-122"/>
                <a:ea typeface="微软雅黑" panose="020B0503020204020204" pitchFamily="34" charset="-122"/>
              </a:rPr>
              <a:t>寻找业务机会、了解竞争对手、构建交易网络</a:t>
            </a:r>
          </a:p>
        </p:txBody>
      </p:sp>
      <p:cxnSp>
        <p:nvCxnSpPr>
          <p:cNvPr id="45" name="直接箭头连接符 44"/>
          <p:cNvCxnSpPr>
            <a:stCxn id="19" idx="5"/>
            <a:endCxn id="41" idx="1"/>
          </p:cNvCxnSpPr>
          <p:nvPr/>
        </p:nvCxnSpPr>
        <p:spPr>
          <a:xfrm>
            <a:off x="4802014" y="2599006"/>
            <a:ext cx="778098" cy="296744"/>
          </a:xfrm>
          <a:prstGeom prst="straightConnector1">
            <a:avLst/>
          </a:prstGeom>
          <a:noFill/>
          <a:ln w="6350" cap="flat" cmpd="sng" algn="ctr">
            <a:solidFill>
              <a:sysClr val="windowText" lastClr="000000">
                <a:lumMod val="50000"/>
                <a:lumOff val="50000"/>
              </a:sysClr>
            </a:solidFill>
            <a:prstDash val="solid"/>
            <a:miter lim="800000"/>
            <a:tailEnd type="triangle"/>
          </a:ln>
          <a:effectLst/>
        </p:spPr>
      </p:cxnSp>
    </p:spTree>
    <p:extLst>
      <p:ext uri="{BB962C8B-B14F-4D97-AF65-F5344CB8AC3E}">
        <p14:creationId xmlns:p14="http://schemas.microsoft.com/office/powerpoint/2010/main" val="2161243156"/>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3921264"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数据获取与服务方式</a:t>
            </a:r>
            <a:endParaRPr lang="zh-CN" altLang="en-US"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855676"/>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通如何使用</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13" name="矩形 27"/>
          <p:cNvSpPr>
            <a:spLocks noChangeArrowheads="1"/>
          </p:cNvSpPr>
          <p:nvPr/>
        </p:nvSpPr>
        <p:spPr bwMode="auto">
          <a:xfrm>
            <a:off x="1040792" y="1172359"/>
            <a:ext cx="1980105"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FFFFFF"/>
                </a:solidFill>
                <a:latin typeface="微软雅黑" pitchFamily="34" charset="-122"/>
                <a:ea typeface="微软雅黑" pitchFamily="34" charset="-122"/>
              </a:rPr>
              <a:t>有限</a:t>
            </a:r>
            <a:r>
              <a:rPr lang="zh-CN" altLang="en-US" dirty="0" smtClean="0">
                <a:solidFill>
                  <a:srgbClr val="FFFFFF"/>
                </a:solidFill>
                <a:latin typeface="微软雅黑" pitchFamily="34" charset="-122"/>
                <a:ea typeface="微软雅黑" pitchFamily="34" charset="-122"/>
              </a:rPr>
              <a:t>合伙人（</a:t>
            </a:r>
            <a:r>
              <a:rPr lang="en-US" altLang="zh-CN" dirty="0" smtClean="0">
                <a:solidFill>
                  <a:srgbClr val="FFFFFF"/>
                </a:solidFill>
                <a:latin typeface="微软雅黑" pitchFamily="34" charset="-122"/>
                <a:ea typeface="微软雅黑" pitchFamily="34" charset="-122"/>
              </a:rPr>
              <a:t>LP</a:t>
            </a:r>
            <a:r>
              <a:rPr lang="zh-CN" altLang="en-US" dirty="0" smtClean="0">
                <a:solidFill>
                  <a:srgbClr val="FFFFFF"/>
                </a:solidFill>
                <a:latin typeface="微软雅黑" pitchFamily="34" charset="-122"/>
                <a:ea typeface="微软雅黑" pitchFamily="34" charset="-122"/>
              </a:rPr>
              <a:t>）</a:t>
            </a:r>
            <a:endParaRPr lang="zh-CN" altLang="en-US" dirty="0">
              <a:solidFill>
                <a:prstClr val="white"/>
              </a:solidFill>
              <a:latin typeface="微软雅黑" panose="020B0503020204020204" pitchFamily="34" charset="-122"/>
              <a:ea typeface="微软雅黑" panose="020B0503020204020204" pitchFamily="34" charset="-122"/>
              <a:cs typeface="Adobe Naskh Medium" panose="01010101010101010101" pitchFamily="50" charset="-78"/>
            </a:endParaRPr>
          </a:p>
        </p:txBody>
      </p:sp>
      <p:sp>
        <p:nvSpPr>
          <p:cNvPr id="20" name="矩形 34"/>
          <p:cNvSpPr>
            <a:spLocks noChangeArrowheads="1"/>
          </p:cNvSpPr>
          <p:nvPr/>
        </p:nvSpPr>
        <p:spPr bwMode="auto">
          <a:xfrm>
            <a:off x="1600573" y="2717141"/>
            <a:ext cx="16035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600" dirty="0">
                <a:solidFill>
                  <a:srgbClr val="FFFFFF"/>
                </a:solidFill>
                <a:latin typeface="微软雅黑" pitchFamily="34" charset="-122"/>
                <a:ea typeface="微软雅黑" pitchFamily="34" charset="-122"/>
              </a:rPr>
              <a:t>VC/PE</a:t>
            </a:r>
            <a:r>
              <a:rPr lang="zh-CN" altLang="en-US" sz="1600" dirty="0">
                <a:solidFill>
                  <a:srgbClr val="FFFFFF"/>
                </a:solidFill>
                <a:latin typeface="微软雅黑" pitchFamily="34" charset="-122"/>
                <a:ea typeface="微软雅黑" pitchFamily="34" charset="-122"/>
              </a:rPr>
              <a:t>投资机构</a:t>
            </a:r>
          </a:p>
        </p:txBody>
      </p:sp>
      <p:sp>
        <p:nvSpPr>
          <p:cNvPr id="21" name="矩形 35"/>
          <p:cNvSpPr>
            <a:spLocks noChangeArrowheads="1"/>
          </p:cNvSpPr>
          <p:nvPr/>
        </p:nvSpPr>
        <p:spPr bwMode="auto">
          <a:xfrm>
            <a:off x="5664993" y="337437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a:solidFill>
                  <a:prstClr val="white"/>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7" name="Freeform 24"/>
          <p:cNvSpPr>
            <a:spLocks/>
          </p:cNvSpPr>
          <p:nvPr/>
        </p:nvSpPr>
        <p:spPr bwMode="auto">
          <a:xfrm>
            <a:off x="4409146" y="2133336"/>
            <a:ext cx="222730" cy="368300"/>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sp>
        <p:nvSpPr>
          <p:cNvPr id="30" name="TextBox 57"/>
          <p:cNvSpPr txBox="1"/>
          <p:nvPr/>
        </p:nvSpPr>
        <p:spPr bwMode="auto">
          <a:xfrm>
            <a:off x="281970" y="1275606"/>
            <a:ext cx="2814238" cy="1372683"/>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b="1" kern="0" dirty="0" smtClean="0">
                <a:solidFill>
                  <a:prstClr val="black">
                    <a:lumMod val="50000"/>
                    <a:lumOff val="50000"/>
                  </a:prstClr>
                </a:solidFill>
                <a:latin typeface="微软雅黑" panose="020B0503020204020204" pitchFamily="34" charset="-122"/>
                <a:ea typeface="微软雅黑" panose="020B0503020204020204" pitchFamily="34" charset="-122"/>
              </a:rPr>
              <a:t>主要功能</a:t>
            </a:r>
            <a:endParaRPr lang="en-US" altLang="zh-CN" sz="1600" b="1"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关键词检索</a:t>
            </a: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列表条件检索</a:t>
            </a:r>
            <a:endPar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数据简单导出</a:t>
            </a: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数据接口服务</a:t>
            </a:r>
            <a:endPar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600" kern="0" dirty="0">
                <a:solidFill>
                  <a:prstClr val="black">
                    <a:lumMod val="50000"/>
                    <a:lumOff val="50000"/>
                  </a:prstClr>
                </a:solidFill>
                <a:latin typeface="微软雅黑" panose="020B0503020204020204" pitchFamily="34" charset="-122"/>
                <a:ea typeface="微软雅黑" panose="020B0503020204020204" pitchFamily="34" charset="-122"/>
              </a:rPr>
              <a:t>在线</a:t>
            </a: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分组统计</a:t>
            </a: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个性数据图表</a:t>
            </a:r>
            <a:endParaRPr lang="en-US" altLang="zh-CN" sz="16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6347312" y="1275606"/>
            <a:ext cx="2289074" cy="1021433"/>
          </a:xfrm>
          <a:prstGeom prst="rect">
            <a:avLst/>
          </a:prstGeom>
          <a:noFill/>
        </p:spPr>
        <p:txBody>
          <a:bodyPr wrap="square">
            <a:spAutoFit/>
          </a:bodyPr>
          <a:lstStyle/>
          <a:p>
            <a:pPr algn="ctr" fontAlgn="auto">
              <a:lnSpc>
                <a:spcPct val="130000"/>
              </a:lnSpc>
              <a:spcBef>
                <a:spcPts val="0"/>
              </a:spcBef>
              <a:spcAft>
                <a:spcPts val="0"/>
              </a:spcAft>
              <a:defRPr/>
            </a:pPr>
            <a:r>
              <a:rPr lang="en-US" altLang="zh-CN" sz="1600" b="1" kern="0" dirty="0" smtClean="0">
                <a:solidFill>
                  <a:prstClr val="black">
                    <a:lumMod val="50000"/>
                    <a:lumOff val="50000"/>
                  </a:prstClr>
                </a:solidFill>
                <a:latin typeface="微软雅黑" panose="020B0503020204020204" pitchFamily="34" charset="-122"/>
                <a:ea typeface="微软雅黑" panose="020B0503020204020204" pitchFamily="34" charset="-122"/>
              </a:rPr>
              <a:t>PC</a:t>
            </a:r>
            <a:r>
              <a:rPr lang="zh-CN" altLang="en-US" sz="1600" b="1" kern="0" dirty="0" smtClean="0">
                <a:solidFill>
                  <a:prstClr val="black">
                    <a:lumMod val="50000"/>
                    <a:lumOff val="50000"/>
                  </a:prstClr>
                </a:solidFill>
                <a:latin typeface="微软雅黑" panose="020B0503020204020204" pitchFamily="34" charset="-122"/>
                <a:ea typeface="微软雅黑" panose="020B0503020204020204" pitchFamily="34" charset="-122"/>
              </a:rPr>
              <a:t>端</a:t>
            </a:r>
            <a:endParaRPr lang="en-US" altLang="zh-CN" sz="1600" b="1"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rPr>
              <a:t>私募通客户端</a:t>
            </a:r>
            <a:endPar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rPr>
              <a:t>www.pedata.cn</a:t>
            </a:r>
            <a:endParaRPr lang="en-US" altLang="zh-CN" sz="16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308289" y="3003798"/>
            <a:ext cx="2787920" cy="1372683"/>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数据定制</a:t>
            </a:r>
            <a:endParaRPr lang="en-US" altLang="zh-CN" sz="16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客户端内反馈</a:t>
            </a:r>
            <a:endPar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400-600-9460</a:t>
            </a:r>
          </a:p>
          <a:p>
            <a:pPr algn="ctr" fontAlgn="auto">
              <a:lnSpc>
                <a:spcPct val="130000"/>
              </a:lnSpc>
              <a:spcBef>
                <a:spcPts val="0"/>
              </a:spcBef>
              <a:spcAft>
                <a:spcPts val="0"/>
              </a:spcAft>
              <a:defRPr/>
            </a:pP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pedata@zero2ipo.com.cn</a:t>
            </a:r>
            <a:endParaRPr lang="en-US" altLang="zh-CN" sz="16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p:txBody>
      </p:sp>
      <p:sp>
        <p:nvSpPr>
          <p:cNvPr id="38" name="TextBox 57"/>
          <p:cNvSpPr txBox="1"/>
          <p:nvPr/>
        </p:nvSpPr>
        <p:spPr bwMode="auto">
          <a:xfrm>
            <a:off x="6453927" y="3003798"/>
            <a:ext cx="2150521" cy="1021433"/>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b="1"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移动端</a:t>
            </a:r>
            <a:endParaRPr lang="en-US" altLang="zh-CN" sz="16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私募通</a:t>
            </a: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APP</a:t>
            </a:r>
          </a:p>
          <a:p>
            <a:pPr algn="ctr" fontAlgn="auto">
              <a:lnSpc>
                <a:spcPct val="130000"/>
              </a:lnSpc>
              <a:spcBef>
                <a:spcPts val="0"/>
              </a:spcBef>
              <a:spcAft>
                <a:spcPts val="0"/>
              </a:spcAft>
              <a:defRPr/>
            </a:pPr>
            <a:r>
              <a:rPr lang="en-US" altLang="zh-CN" sz="16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m.pedata.cn</a:t>
            </a:r>
            <a:endParaRPr lang="en-US" altLang="zh-CN" sz="16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0" name="Freeform 6"/>
          <p:cNvSpPr>
            <a:spLocks/>
          </p:cNvSpPr>
          <p:nvPr/>
        </p:nvSpPr>
        <p:spPr bwMode="auto">
          <a:xfrm>
            <a:off x="3096000" y="1260000"/>
            <a:ext cx="1512000" cy="1800000"/>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4" name="Freeform 7"/>
          <p:cNvSpPr>
            <a:spLocks/>
          </p:cNvSpPr>
          <p:nvPr/>
        </p:nvSpPr>
        <p:spPr bwMode="auto">
          <a:xfrm>
            <a:off x="4572000" y="1260000"/>
            <a:ext cx="1764000" cy="15120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6" name="Freeform 8"/>
          <p:cNvSpPr>
            <a:spLocks/>
          </p:cNvSpPr>
          <p:nvPr/>
        </p:nvSpPr>
        <p:spPr bwMode="auto">
          <a:xfrm>
            <a:off x="4896208" y="2700000"/>
            <a:ext cx="1476000" cy="183600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7" name="Freeform 9"/>
          <p:cNvSpPr>
            <a:spLocks/>
          </p:cNvSpPr>
          <p:nvPr/>
        </p:nvSpPr>
        <p:spPr bwMode="auto">
          <a:xfrm>
            <a:off x="3096208" y="3039974"/>
            <a:ext cx="1836000" cy="1512000"/>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nvGrpSpPr>
          <p:cNvPr id="48" name="组合 47"/>
          <p:cNvGrpSpPr/>
          <p:nvPr/>
        </p:nvGrpSpPr>
        <p:grpSpPr>
          <a:xfrm>
            <a:off x="3636000" y="3816000"/>
            <a:ext cx="396000" cy="288000"/>
            <a:chOff x="4929188" y="4928507"/>
            <a:chExt cx="411163" cy="312738"/>
          </a:xfrm>
          <a:solidFill>
            <a:srgbClr val="357879"/>
          </a:solidFill>
        </p:grpSpPr>
        <p:sp>
          <p:nvSpPr>
            <p:cNvPr id="70"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71"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grpSp>
      <p:sp>
        <p:nvSpPr>
          <p:cNvPr id="49" name="Freeform 12"/>
          <p:cNvSpPr>
            <a:spLocks noEditPoints="1"/>
          </p:cNvSpPr>
          <p:nvPr/>
        </p:nvSpPr>
        <p:spPr bwMode="auto">
          <a:xfrm>
            <a:off x="5652000" y="3492000"/>
            <a:ext cx="324000" cy="432000"/>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grpSp>
        <p:nvGrpSpPr>
          <p:cNvPr id="50" name="组合 49"/>
          <p:cNvGrpSpPr/>
          <p:nvPr/>
        </p:nvGrpSpPr>
        <p:grpSpPr>
          <a:xfrm>
            <a:off x="5292000" y="1620000"/>
            <a:ext cx="594667" cy="580362"/>
            <a:chOff x="6784975" y="2629807"/>
            <a:chExt cx="461963" cy="450850"/>
          </a:xfrm>
          <a:solidFill>
            <a:srgbClr val="357879"/>
          </a:solidFill>
        </p:grpSpPr>
        <p:sp>
          <p:nvSpPr>
            <p:cNvPr id="54"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55"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56"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57"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58"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59"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0"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1"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2"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3"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4"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5"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6"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7"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8"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69"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ysClr val="window" lastClr="FFFFF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grpSp>
      <p:sp>
        <p:nvSpPr>
          <p:cNvPr id="51" name="Freeform 29"/>
          <p:cNvSpPr>
            <a:spLocks noEditPoints="1"/>
          </p:cNvSpPr>
          <p:nvPr/>
        </p:nvSpPr>
        <p:spPr bwMode="auto">
          <a:xfrm>
            <a:off x="3492000" y="1764000"/>
            <a:ext cx="504000" cy="468000"/>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sp>
        <p:nvSpPr>
          <p:cNvPr id="52" name="Oval 5"/>
          <p:cNvSpPr>
            <a:spLocks noChangeArrowheads="1"/>
          </p:cNvSpPr>
          <p:nvPr/>
        </p:nvSpPr>
        <p:spPr bwMode="auto">
          <a:xfrm>
            <a:off x="3924056" y="2155820"/>
            <a:ext cx="1548000" cy="1548000"/>
          </a:xfrm>
          <a:prstGeom prst="ellipse">
            <a:avLst/>
          </a:prstGeom>
          <a:solidFill>
            <a:srgbClr val="EB5C51"/>
          </a:solidFill>
          <a:ln w="12700" cap="flat" cmpd="sng" algn="ctr">
            <a:solidFill>
              <a:sysClr val="window" lastClr="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3" name="Freeform 226"/>
          <p:cNvSpPr>
            <a:spLocks noEditPoints="1"/>
          </p:cNvSpPr>
          <p:nvPr/>
        </p:nvSpPr>
        <p:spPr bwMode="auto">
          <a:xfrm>
            <a:off x="4320208" y="2571974"/>
            <a:ext cx="720000" cy="684000"/>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spTree>
    <p:extLst>
      <p:ext uri="{BB962C8B-B14F-4D97-AF65-F5344CB8AC3E}">
        <p14:creationId xmlns:p14="http://schemas.microsoft.com/office/powerpoint/2010/main" val="815153326"/>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11" name="矩形 10"/>
          <p:cNvSpPr/>
          <p:nvPr/>
        </p:nvSpPr>
        <p:spPr>
          <a:xfrm>
            <a:off x="540728" y="555526"/>
            <a:ext cx="1464543" cy="160590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1"/>
          <p:cNvSpPr txBox="1"/>
          <p:nvPr/>
        </p:nvSpPr>
        <p:spPr>
          <a:xfrm>
            <a:off x="650736" y="502683"/>
            <a:ext cx="3921264"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政府引导</a:t>
            </a:r>
            <a:r>
              <a:rPr lang="zh-CN" altLang="en-US" b="1" spc="300" dirty="0" smtClean="0">
                <a:solidFill>
                  <a:srgbClr val="4B4B4B"/>
                </a:solidFill>
                <a:latin typeface="微软雅黑" panose="020B0503020204020204" pitchFamily="34" charset="-122"/>
                <a:ea typeface="微软雅黑" panose="020B0503020204020204" pitchFamily="34" charset="-122"/>
              </a:rPr>
              <a:t>基金</a:t>
            </a:r>
            <a:r>
              <a:rPr lang="zh-CN" altLang="en-US" b="1" spc="300" dirty="0">
                <a:solidFill>
                  <a:srgbClr val="4B4B4B"/>
                </a:solidFill>
                <a:latin typeface="微软雅黑" panose="020B0503020204020204" pitchFamily="34" charset="-122"/>
                <a:ea typeface="微软雅黑" panose="020B0503020204020204" pitchFamily="34" charset="-122"/>
              </a:rPr>
              <a:t>研究</a:t>
            </a: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23" name="TextBox 57"/>
          <p:cNvSpPr txBox="1"/>
          <p:nvPr/>
        </p:nvSpPr>
        <p:spPr bwMode="auto">
          <a:xfrm>
            <a:off x="4064329" y="970326"/>
            <a:ext cx="4098673" cy="1586332"/>
          </a:xfrm>
          <a:prstGeom prst="rect">
            <a:avLst/>
          </a:prstGeom>
          <a:noFill/>
        </p:spPr>
        <p:txBody>
          <a:bodyPr wrap="square">
            <a:spAutoFit/>
          </a:bodyPr>
          <a:lstStyle/>
          <a:p>
            <a:pPr fontAlgn="auto">
              <a:lnSpc>
                <a:spcPct val="130000"/>
              </a:lnSpc>
              <a:spcBef>
                <a:spcPts val="0"/>
              </a:spcBef>
              <a:spcAft>
                <a:spcPts val="0"/>
              </a:spcAft>
              <a:defRPr/>
            </a:pPr>
            <a:r>
              <a:rPr lang="zh-CN" altLang="en-US" sz="1867" b="1" kern="0" dirty="0" smtClean="0">
                <a:solidFill>
                  <a:prstClr val="black">
                    <a:lumMod val="50000"/>
                    <a:lumOff val="50000"/>
                  </a:prstClr>
                </a:solidFill>
                <a:latin typeface="微软雅黑" panose="020B0503020204020204" pitchFamily="34" charset="-122"/>
                <a:ea typeface="微软雅黑" panose="020B0503020204020204" pitchFamily="34" charset="-122"/>
              </a:rPr>
              <a:t>政策</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如何</a:t>
            </a:r>
            <a:r>
              <a:rPr lang="zh-CN" altLang="en-US" sz="1867" b="1" kern="0" dirty="0" smtClean="0">
                <a:solidFill>
                  <a:prstClr val="black">
                    <a:lumMod val="50000"/>
                    <a:lumOff val="50000"/>
                  </a:prstClr>
                </a:solidFill>
                <a:latin typeface="微软雅黑" panose="020B0503020204020204" pitchFamily="34" charset="-122"/>
                <a:ea typeface="微软雅黑" panose="020B0503020204020204" pitchFamily="34" charset="-122"/>
              </a:rPr>
              <a:t>影响</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市场</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rPr>
              <a:t>2014</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年“双创”政策对私募股权投资市场的影响</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变</a:t>
            </a: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政府补贴为股权投资</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8001" y="1584000"/>
            <a:ext cx="3257550" cy="2555591"/>
            <a:chOff x="468000" y="1584000"/>
            <a:chExt cx="3976823" cy="3119870"/>
          </a:xfrm>
        </p:grpSpPr>
        <p:grpSp>
          <p:nvGrpSpPr>
            <p:cNvPr id="8" name="组合 7"/>
            <p:cNvGrpSpPr/>
            <p:nvPr/>
          </p:nvGrpSpPr>
          <p:grpSpPr>
            <a:xfrm>
              <a:off x="468000" y="1584000"/>
              <a:ext cx="3976823" cy="3119870"/>
              <a:chOff x="3311525" y="1416050"/>
              <a:chExt cx="5362576" cy="4468813"/>
            </a:xfrm>
            <a:solidFill>
              <a:srgbClr val="EA510D"/>
            </a:solidFill>
          </p:grpSpPr>
          <p:sp>
            <p:nvSpPr>
              <p:cNvPr id="9"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0"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5"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6"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7"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8"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9"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0"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1"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2"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nvGrpSpPr>
            <p:cNvPr id="26" name="组合 25"/>
            <p:cNvGrpSpPr/>
            <p:nvPr/>
          </p:nvGrpSpPr>
          <p:grpSpPr>
            <a:xfrm>
              <a:off x="648000" y="2520000"/>
              <a:ext cx="540000" cy="540000"/>
              <a:chOff x="7274206" y="1633070"/>
              <a:chExt cx="593725" cy="593725"/>
            </a:xfrm>
            <a:solidFill>
              <a:sysClr val="window" lastClr="FFFFFF"/>
            </a:solidFill>
          </p:grpSpPr>
          <p:sp>
            <p:nvSpPr>
              <p:cNvPr id="27"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28"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29"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0"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1"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2"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3"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4"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sp>
            <p:nvSpPr>
              <p:cNvPr id="35"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a:endParaRPr>
              </a:p>
            </p:txBody>
          </p:sp>
        </p:grpSp>
        <p:sp>
          <p:nvSpPr>
            <p:cNvPr id="36" name="Freeform 28"/>
            <p:cNvSpPr>
              <a:spLocks noEditPoints="1"/>
            </p:cNvSpPr>
            <p:nvPr/>
          </p:nvSpPr>
          <p:spPr bwMode="auto">
            <a:xfrm>
              <a:off x="2052000" y="1800000"/>
              <a:ext cx="648000" cy="64800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sp>
          <p:nvSpPr>
            <p:cNvPr id="37" name="Freeform 70"/>
            <p:cNvSpPr>
              <a:spLocks/>
            </p:cNvSpPr>
            <p:nvPr/>
          </p:nvSpPr>
          <p:spPr bwMode="auto">
            <a:xfrm>
              <a:off x="3636000" y="2268000"/>
              <a:ext cx="576000" cy="576000"/>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ndParaRPr>
            </a:p>
          </p:txBody>
        </p:sp>
      </p:grpSp>
      <p:sp>
        <p:nvSpPr>
          <p:cNvPr id="38" name="TextBox 57"/>
          <p:cNvSpPr txBox="1"/>
          <p:nvPr/>
        </p:nvSpPr>
        <p:spPr bwMode="auto">
          <a:xfrm>
            <a:off x="4064329" y="2787774"/>
            <a:ext cx="4098673" cy="1586332"/>
          </a:xfrm>
          <a:prstGeom prst="rect">
            <a:avLst/>
          </a:prstGeom>
          <a:noFill/>
        </p:spPr>
        <p:txBody>
          <a:bodyPr wrap="square">
            <a:spAutoFit/>
          </a:bodyPr>
          <a:lstStyle/>
          <a:p>
            <a:pPr fontAlgn="auto">
              <a:lnSpc>
                <a:spcPct val="130000"/>
              </a:lnSpc>
              <a:spcBef>
                <a:spcPts val="0"/>
              </a:spcBef>
              <a:spcAft>
                <a:spcPts val="0"/>
              </a:spcAft>
              <a:defRPr/>
            </a:pPr>
            <a:r>
              <a:rPr lang="zh-CN" altLang="en-US" sz="1867" b="1" kern="0" dirty="0" smtClean="0">
                <a:solidFill>
                  <a:prstClr val="black">
                    <a:lumMod val="50000"/>
                    <a:lumOff val="50000"/>
                  </a:prstClr>
                </a:solidFill>
                <a:latin typeface="微软雅黑" panose="020B0503020204020204" pitchFamily="34" charset="-122"/>
                <a:ea typeface="微软雅黑" panose="020B0503020204020204" pitchFamily="34" charset="-122"/>
              </a:rPr>
              <a:t>政策</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执行</a:t>
            </a:r>
            <a:r>
              <a:rPr lang="zh-CN" altLang="en-US" sz="1867" b="1" kern="0" dirty="0" smtClean="0">
                <a:solidFill>
                  <a:prstClr val="black">
                    <a:lumMod val="50000"/>
                    <a:lumOff val="50000"/>
                  </a:prstClr>
                </a:solidFill>
                <a:latin typeface="微软雅黑" panose="020B0503020204020204" pitchFamily="34" charset="-122"/>
                <a:ea typeface="微软雅黑" panose="020B0503020204020204" pitchFamily="34" charset="-122"/>
              </a:rPr>
              <a:t>效果</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如何</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中央到地方得到有效执行</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资金</a:t>
            </a:r>
            <a:r>
              <a:rPr lang="zh-CN" altLang="en-US" sz="1867" kern="0" dirty="0" smtClean="0">
                <a:solidFill>
                  <a:prstClr val="black">
                    <a:lumMod val="50000"/>
                    <a:lumOff val="50000"/>
                  </a:prstClr>
                </a:solidFill>
                <a:latin typeface="微软雅黑" panose="020B0503020204020204" pitchFamily="34" charset="-122"/>
                <a:ea typeface="微软雅黑" panose="020B0503020204020204" pitchFamily="34" charset="-122"/>
              </a:rPr>
              <a:t>投向是否符合产业升级要求</a:t>
            </a: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fontAlgn="auto">
              <a:lnSpc>
                <a:spcPct val="130000"/>
              </a:lnSpc>
              <a:spcBef>
                <a:spcPts val="0"/>
              </a:spcBef>
              <a:spcAft>
                <a:spcPts val="0"/>
              </a:spcAft>
              <a:defRPr/>
            </a:pPr>
            <a:endParaRPr lang="en-US" altLang="zh-CN" sz="1867" kern="0"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5380234"/>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6369536"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技巧一：不确定信息的检索</a:t>
            </a:r>
            <a:r>
              <a:rPr lang="en-US" altLang="zh-CN" b="1" spc="300" dirty="0" smtClean="0">
                <a:solidFill>
                  <a:srgbClr val="4B4B4B"/>
                </a:solidFill>
                <a:latin typeface="微软雅黑" panose="020B0503020204020204" pitchFamily="34" charset="-122"/>
                <a:ea typeface="微软雅黑" panose="020B0503020204020204" pitchFamily="34" charset="-122"/>
              </a:rPr>
              <a:t>-&gt;</a:t>
            </a:r>
            <a:r>
              <a:rPr lang="zh-CN" altLang="en-US" b="1" spc="300" dirty="0" smtClean="0">
                <a:solidFill>
                  <a:srgbClr val="4B4B4B"/>
                </a:solidFill>
                <a:latin typeface="微软雅黑" panose="020B0503020204020204" pitchFamily="34" charset="-122"/>
                <a:ea typeface="微软雅黑" panose="020B0503020204020204" pitchFamily="34" charset="-122"/>
              </a:rPr>
              <a:t>使用关键词搜索</a:t>
            </a:r>
            <a:endParaRPr lang="en-US" altLang="zh-CN" b="1" spc="300" dirty="0" smtClean="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stretch>
            <a:fillRect/>
          </a:stretch>
        </p:blipFill>
        <p:spPr>
          <a:xfrm>
            <a:off x="658338" y="872015"/>
            <a:ext cx="7226030" cy="1181554"/>
          </a:xfrm>
          <a:prstGeom prst="rect">
            <a:avLst/>
          </a:prstGeom>
        </p:spPr>
      </p:pic>
      <p:pic>
        <p:nvPicPr>
          <p:cNvPr id="6" name="图片 5"/>
          <p:cNvPicPr>
            <a:picLocks noChangeAspect="1"/>
          </p:cNvPicPr>
          <p:nvPr/>
        </p:nvPicPr>
        <p:blipFill>
          <a:blip r:embed="rId5"/>
          <a:stretch>
            <a:fillRect/>
          </a:stretch>
        </p:blipFill>
        <p:spPr>
          <a:xfrm>
            <a:off x="658338" y="2214892"/>
            <a:ext cx="7514062" cy="2931551"/>
          </a:xfrm>
          <a:prstGeom prst="rect">
            <a:avLst/>
          </a:prstGeom>
        </p:spPr>
      </p:pic>
      <p:sp>
        <p:nvSpPr>
          <p:cNvPr id="24" name="下箭头 23"/>
          <p:cNvSpPr/>
          <p:nvPr/>
        </p:nvSpPr>
        <p:spPr>
          <a:xfrm>
            <a:off x="7308304" y="1563638"/>
            <a:ext cx="216024" cy="426655"/>
          </a:xfrm>
          <a:prstGeom prst="downArrow">
            <a:avLst/>
          </a:prstGeom>
          <a:solidFill>
            <a:srgbClr val="F4C400"/>
          </a:solidFill>
          <a:ln>
            <a:solidFill>
              <a:srgbClr val="F4C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57"/>
          <p:cNvSpPr txBox="1"/>
          <p:nvPr/>
        </p:nvSpPr>
        <p:spPr bwMode="auto">
          <a:xfrm>
            <a:off x="1619672" y="3815513"/>
            <a:ext cx="6480720" cy="345094"/>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关键词检索可以确定数据库中是否有该数据，数据分布在哪些模块中。</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40041364"/>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pic>
        <p:nvPicPr>
          <p:cNvPr id="8" name="图片 7"/>
          <p:cNvPicPr>
            <a:picLocks noChangeAspect="1"/>
          </p:cNvPicPr>
          <p:nvPr/>
        </p:nvPicPr>
        <p:blipFill>
          <a:blip r:embed="rId3"/>
          <a:stretch>
            <a:fillRect/>
          </a:stretch>
        </p:blipFill>
        <p:spPr>
          <a:xfrm>
            <a:off x="1227502" y="1880606"/>
            <a:ext cx="7301380" cy="3046765"/>
          </a:xfrm>
          <a:prstGeom prst="rect">
            <a:avLst/>
          </a:prstGeom>
        </p:spPr>
      </p:pic>
      <p:sp>
        <p:nvSpPr>
          <p:cNvPr id="3" name="TextBox 21"/>
          <p:cNvSpPr txBox="1"/>
          <p:nvPr/>
        </p:nvSpPr>
        <p:spPr>
          <a:xfrm>
            <a:off x="650736" y="502683"/>
            <a:ext cx="6729576"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技巧</a:t>
            </a:r>
            <a:r>
              <a:rPr lang="zh-CN" altLang="en-US" b="1" spc="300" dirty="0">
                <a:solidFill>
                  <a:srgbClr val="4B4B4B"/>
                </a:solidFill>
                <a:latin typeface="微软雅黑" panose="020B0503020204020204" pitchFamily="34" charset="-122"/>
                <a:ea typeface="微软雅黑" panose="020B0503020204020204" pitchFamily="34" charset="-122"/>
              </a:rPr>
              <a:t>二</a:t>
            </a:r>
            <a:r>
              <a:rPr lang="zh-CN" altLang="en-US" b="1" spc="300" dirty="0" smtClean="0">
                <a:solidFill>
                  <a:srgbClr val="4B4B4B"/>
                </a:solidFill>
                <a:latin typeface="微软雅黑" panose="020B0503020204020204" pitchFamily="34" charset="-122"/>
                <a:ea typeface="微软雅黑" panose="020B0503020204020204" pitchFamily="34" charset="-122"/>
              </a:rPr>
              <a:t>：明确目标类型的检索</a:t>
            </a:r>
            <a:r>
              <a:rPr lang="en-US" altLang="zh-CN" b="1" spc="300" dirty="0" smtClean="0">
                <a:solidFill>
                  <a:srgbClr val="4B4B4B"/>
                </a:solidFill>
                <a:latin typeface="微软雅黑" panose="020B0503020204020204" pitchFamily="34" charset="-122"/>
                <a:ea typeface="微软雅黑" panose="020B0503020204020204" pitchFamily="34" charset="-122"/>
              </a:rPr>
              <a:t>-&gt;</a:t>
            </a:r>
            <a:r>
              <a:rPr lang="zh-CN" altLang="en-US" b="1" spc="300" dirty="0" smtClean="0">
                <a:solidFill>
                  <a:srgbClr val="4B4B4B"/>
                </a:solidFill>
                <a:latin typeface="微软雅黑" panose="020B0503020204020204" pitchFamily="34" charset="-122"/>
                <a:ea typeface="微软雅黑" panose="020B0503020204020204" pitchFamily="34" charset="-122"/>
              </a:rPr>
              <a:t>使用导航进分类模块</a:t>
            </a:r>
            <a:endParaRPr lang="en-US" altLang="zh-CN" b="1" spc="300" dirty="0" smtClean="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5"/>
          <a:srcRect b="13366"/>
          <a:stretch/>
        </p:blipFill>
        <p:spPr>
          <a:xfrm>
            <a:off x="438355" y="1059583"/>
            <a:ext cx="4114286" cy="1584176"/>
          </a:xfrm>
          <a:prstGeom prst="rect">
            <a:avLst/>
          </a:prstGeom>
        </p:spPr>
      </p:pic>
      <p:sp>
        <p:nvSpPr>
          <p:cNvPr id="10" name="TextBox 57"/>
          <p:cNvSpPr txBox="1"/>
          <p:nvPr/>
        </p:nvSpPr>
        <p:spPr bwMode="auto">
          <a:xfrm>
            <a:off x="4704557" y="1223225"/>
            <a:ext cx="3672408" cy="345094"/>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数据信息按照导航模块区分</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11" name="TextBox 57"/>
          <p:cNvSpPr txBox="1"/>
          <p:nvPr/>
        </p:nvSpPr>
        <p:spPr bwMode="auto">
          <a:xfrm>
            <a:off x="323528" y="2991473"/>
            <a:ext cx="796469" cy="1185324"/>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信息字段的显示可任意设置</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85642287"/>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6369536"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技巧三：特殊数据的定位</a:t>
            </a:r>
            <a:r>
              <a:rPr lang="en-US" altLang="zh-CN" b="1" spc="300" dirty="0" smtClean="0">
                <a:solidFill>
                  <a:srgbClr val="4B4B4B"/>
                </a:solidFill>
                <a:latin typeface="微软雅黑" panose="020B0503020204020204" pitchFamily="34" charset="-122"/>
                <a:ea typeface="微软雅黑" panose="020B0503020204020204" pitchFamily="34" charset="-122"/>
              </a:rPr>
              <a:t>-&gt;</a:t>
            </a:r>
            <a:r>
              <a:rPr lang="zh-CN" altLang="en-US" b="1" spc="300" dirty="0">
                <a:solidFill>
                  <a:srgbClr val="4B4B4B"/>
                </a:solidFill>
                <a:latin typeface="微软雅黑" panose="020B0503020204020204" pitchFamily="34" charset="-122"/>
                <a:ea typeface="微软雅黑" panose="020B0503020204020204" pitchFamily="34" charset="-122"/>
              </a:rPr>
              <a:t>多用</a:t>
            </a:r>
            <a:r>
              <a:rPr lang="zh-CN" altLang="en-US" b="1" spc="300" dirty="0" smtClean="0">
                <a:solidFill>
                  <a:srgbClr val="4B4B4B"/>
                </a:solidFill>
                <a:latin typeface="微软雅黑" panose="020B0503020204020204" pitchFamily="34" charset="-122"/>
                <a:ea typeface="微软雅黑" panose="020B0503020204020204" pitchFamily="34" charset="-122"/>
              </a:rPr>
              <a:t>排序和统计</a:t>
            </a:r>
            <a:endParaRPr lang="en-US" altLang="zh-CN" b="1" spc="300" dirty="0" smtClean="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stretch>
            <a:fillRect/>
          </a:stretch>
        </p:blipFill>
        <p:spPr>
          <a:xfrm>
            <a:off x="721762" y="987574"/>
            <a:ext cx="7522646" cy="3998147"/>
          </a:xfrm>
          <a:prstGeom prst="rect">
            <a:avLst/>
          </a:prstGeom>
        </p:spPr>
      </p:pic>
      <p:sp>
        <p:nvSpPr>
          <p:cNvPr id="10" name="TextBox 57"/>
          <p:cNvSpPr txBox="1"/>
          <p:nvPr/>
        </p:nvSpPr>
        <p:spPr bwMode="auto">
          <a:xfrm>
            <a:off x="1619671" y="1875327"/>
            <a:ext cx="2725512" cy="345094"/>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统计可查看数据分布</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11" name="TextBox 57"/>
          <p:cNvSpPr txBox="1"/>
          <p:nvPr/>
        </p:nvSpPr>
        <p:spPr bwMode="auto">
          <a:xfrm>
            <a:off x="4860032" y="2787774"/>
            <a:ext cx="2664296" cy="345094"/>
          </a:xfrm>
          <a:prstGeom prst="rect">
            <a:avLst/>
          </a:prstGeom>
          <a:noFill/>
          <a:ln>
            <a:solidFill>
              <a:srgbClr val="F4C400"/>
            </a:solidFill>
          </a:ln>
        </p:spPr>
        <p:txBody>
          <a:bodyPr wrap="square">
            <a:spAutoFit/>
          </a:bodyPr>
          <a:lstStyle/>
          <a:p>
            <a:pPr algn="ct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排序可查看数据极值</a:t>
            </a:r>
            <a:endParaRPr lang="en-US" altLang="zh-CN" sz="1400" dirty="0">
              <a:solidFill>
                <a:schemeClr val="tx1">
                  <a:lumMod val="65000"/>
                  <a:lumOff val="35000"/>
                </a:schemeClr>
              </a:solidFill>
              <a:latin typeface="微软雅黑" pitchFamily="34" charset="-122"/>
              <a:ea typeface="微软雅黑" pitchFamily="34" charset="-122"/>
            </a:endParaRPr>
          </a:p>
        </p:txBody>
      </p:sp>
      <p:pic>
        <p:nvPicPr>
          <p:cNvPr id="6" name="图片 5"/>
          <p:cNvPicPr>
            <a:picLocks noChangeAspect="1"/>
          </p:cNvPicPr>
          <p:nvPr/>
        </p:nvPicPr>
        <p:blipFill>
          <a:blip r:embed="rId5"/>
          <a:stretch>
            <a:fillRect/>
          </a:stretch>
        </p:blipFill>
        <p:spPr>
          <a:xfrm>
            <a:off x="1171282" y="2401628"/>
            <a:ext cx="3547957" cy="1700224"/>
          </a:xfrm>
          <a:prstGeom prst="rect">
            <a:avLst/>
          </a:prstGeom>
        </p:spPr>
      </p:pic>
      <p:sp>
        <p:nvSpPr>
          <p:cNvPr id="12" name="下箭头 11"/>
          <p:cNvSpPr/>
          <p:nvPr/>
        </p:nvSpPr>
        <p:spPr>
          <a:xfrm>
            <a:off x="3131840" y="2361119"/>
            <a:ext cx="216024" cy="426655"/>
          </a:xfrm>
          <a:prstGeom prst="downArrow">
            <a:avLst/>
          </a:prstGeom>
          <a:solidFill>
            <a:srgbClr val="F4C400"/>
          </a:solidFill>
          <a:ln>
            <a:solidFill>
              <a:srgbClr val="F4C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下箭头 12"/>
          <p:cNvSpPr/>
          <p:nvPr/>
        </p:nvSpPr>
        <p:spPr>
          <a:xfrm>
            <a:off x="6588224" y="3201678"/>
            <a:ext cx="216024" cy="426655"/>
          </a:xfrm>
          <a:prstGeom prst="downArrow">
            <a:avLst/>
          </a:prstGeom>
          <a:solidFill>
            <a:srgbClr val="F4C400"/>
          </a:solidFill>
          <a:ln>
            <a:solidFill>
              <a:srgbClr val="F4C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25098012"/>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政府</a:t>
            </a:r>
            <a:r>
              <a:rPr lang="zh-CN" altLang="en-US" b="1" spc="300" dirty="0">
                <a:solidFill>
                  <a:srgbClr val="4B4B4B"/>
                </a:solidFill>
                <a:latin typeface="微软雅黑" panose="020B0503020204020204" pitchFamily="34" charset="-122"/>
                <a:ea typeface="微软雅黑" panose="020B0503020204020204" pitchFamily="34" charset="-122"/>
              </a:rPr>
              <a:t>越来越重视市场化运作在推动创业创新中发挥的重要作用</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3293043" y="995559"/>
            <a:ext cx="5167389" cy="3448399"/>
          </a:xfrm>
          <a:prstGeom prst="rect">
            <a:avLst/>
          </a:prstGeom>
        </p:spPr>
      </p:pic>
      <p:sp>
        <p:nvSpPr>
          <p:cNvPr id="15" name="TextBox 57"/>
          <p:cNvSpPr txBox="1"/>
          <p:nvPr/>
        </p:nvSpPr>
        <p:spPr bwMode="auto">
          <a:xfrm>
            <a:off x="471969" y="1472812"/>
            <a:ext cx="2731880" cy="2372957"/>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       截至</a:t>
            </a:r>
            <a:r>
              <a:rPr lang="en-US" altLang="zh-CN" sz="1400" dirty="0">
                <a:solidFill>
                  <a:schemeClr val="tx1">
                    <a:lumMod val="65000"/>
                    <a:lumOff val="35000"/>
                  </a:schemeClr>
                </a:solidFill>
                <a:latin typeface="微软雅黑" pitchFamily="34" charset="-122"/>
                <a:ea typeface="微软雅黑" pitchFamily="34" charset="-122"/>
              </a:rPr>
              <a:t>2015</a:t>
            </a:r>
            <a:r>
              <a:rPr lang="zh-CN" altLang="en-US" sz="1400" dirty="0">
                <a:solidFill>
                  <a:schemeClr val="tx1">
                    <a:lumMod val="65000"/>
                    <a:lumOff val="35000"/>
                  </a:schemeClr>
                </a:solidFill>
                <a:latin typeface="微软雅黑" pitchFamily="34" charset="-122"/>
                <a:ea typeface="微软雅黑" pitchFamily="34" charset="-122"/>
              </a:rPr>
              <a:t>年</a:t>
            </a:r>
            <a:r>
              <a:rPr lang="en-US" altLang="zh-CN" sz="1400" dirty="0">
                <a:solidFill>
                  <a:schemeClr val="tx1">
                    <a:lumMod val="65000"/>
                    <a:lumOff val="35000"/>
                  </a:schemeClr>
                </a:solidFill>
                <a:latin typeface="微软雅黑" pitchFamily="34" charset="-122"/>
                <a:ea typeface="微软雅黑" pitchFamily="34" charset="-122"/>
              </a:rPr>
              <a:t>12</a:t>
            </a:r>
            <a:r>
              <a:rPr lang="zh-CN" altLang="en-US" sz="1400" dirty="0">
                <a:solidFill>
                  <a:schemeClr val="tx1">
                    <a:lumMod val="65000"/>
                    <a:lumOff val="35000"/>
                  </a:schemeClr>
                </a:solidFill>
                <a:latin typeface="微软雅黑" pitchFamily="34" charset="-122"/>
                <a:ea typeface="微软雅黑" pitchFamily="34" charset="-122"/>
              </a:rPr>
              <a:t>月底，国内共成立</a:t>
            </a:r>
            <a:r>
              <a:rPr lang="en-US" altLang="zh-CN" sz="1400" dirty="0">
                <a:solidFill>
                  <a:schemeClr val="tx1">
                    <a:lumMod val="65000"/>
                    <a:lumOff val="35000"/>
                  </a:schemeClr>
                </a:solidFill>
                <a:latin typeface="微软雅黑" pitchFamily="34" charset="-122"/>
                <a:ea typeface="微软雅黑" pitchFamily="34" charset="-122"/>
              </a:rPr>
              <a:t>780</a:t>
            </a:r>
            <a:r>
              <a:rPr lang="zh-CN" altLang="en-US" sz="1400" dirty="0">
                <a:solidFill>
                  <a:schemeClr val="tx1">
                    <a:lumMod val="65000"/>
                    <a:lumOff val="35000"/>
                  </a:schemeClr>
                </a:solidFill>
                <a:latin typeface="微软雅黑" pitchFamily="34" charset="-122"/>
                <a:ea typeface="微软雅黑" pitchFamily="34" charset="-122"/>
              </a:rPr>
              <a:t>支政府引导基金，基金规模达</a:t>
            </a:r>
            <a:r>
              <a:rPr lang="en-US" altLang="zh-CN" sz="1400" dirty="0">
                <a:solidFill>
                  <a:schemeClr val="tx1">
                    <a:lumMod val="65000"/>
                    <a:lumOff val="35000"/>
                  </a:schemeClr>
                </a:solidFill>
                <a:latin typeface="微软雅黑" pitchFamily="34" charset="-122"/>
                <a:ea typeface="微软雅黑" pitchFamily="34" charset="-122"/>
              </a:rPr>
              <a:t>21,834.47</a:t>
            </a:r>
            <a:r>
              <a:rPr lang="zh-CN" altLang="en-US" sz="1400" dirty="0">
                <a:solidFill>
                  <a:schemeClr val="tx1">
                    <a:lumMod val="65000"/>
                    <a:lumOff val="35000"/>
                  </a:schemeClr>
                </a:solidFill>
                <a:latin typeface="微软雅黑" pitchFamily="34" charset="-122"/>
                <a:ea typeface="微软雅黑" pitchFamily="34" charset="-122"/>
              </a:rPr>
              <a:t>亿元。</a:t>
            </a:r>
            <a:endParaRPr lang="en-US" altLang="zh-CN" sz="1400"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en-US" altLang="zh-CN" sz="1400" dirty="0">
                <a:solidFill>
                  <a:schemeClr val="tx1">
                    <a:lumMod val="65000"/>
                    <a:lumOff val="35000"/>
                  </a:schemeClr>
                </a:solidFill>
                <a:latin typeface="微软雅黑" pitchFamily="34" charset="-122"/>
                <a:ea typeface="微软雅黑" pitchFamily="34" charset="-122"/>
              </a:rPr>
              <a:t>    </a:t>
            </a:r>
            <a:r>
              <a:rPr lang="zh-CN" altLang="en-US" sz="1400" dirty="0">
                <a:solidFill>
                  <a:schemeClr val="tx1">
                    <a:lumMod val="65000"/>
                    <a:lumOff val="35000"/>
                  </a:schemeClr>
                </a:solidFill>
                <a:latin typeface="微软雅黑" pitchFamily="34" charset="-122"/>
                <a:ea typeface="微软雅黑" pitchFamily="34" charset="-122"/>
              </a:rPr>
              <a:t>   </a:t>
            </a:r>
            <a:r>
              <a:rPr lang="en-US" altLang="zh-CN" sz="1400" dirty="0">
                <a:solidFill>
                  <a:schemeClr val="tx1">
                    <a:lumMod val="65000"/>
                    <a:lumOff val="35000"/>
                  </a:schemeClr>
                </a:solidFill>
                <a:latin typeface="微软雅黑" pitchFamily="34" charset="-122"/>
                <a:ea typeface="微软雅黑" pitchFamily="34" charset="-122"/>
              </a:rPr>
              <a:t>2015</a:t>
            </a:r>
            <a:r>
              <a:rPr lang="zh-CN" altLang="en-US" sz="1400" dirty="0">
                <a:solidFill>
                  <a:schemeClr val="tx1">
                    <a:lumMod val="65000"/>
                    <a:lumOff val="35000"/>
                  </a:schemeClr>
                </a:solidFill>
                <a:latin typeface="微软雅黑" pitchFamily="34" charset="-122"/>
                <a:ea typeface="微软雅黑" pitchFamily="34" charset="-122"/>
              </a:rPr>
              <a:t>年新设立的政府引导基金为</a:t>
            </a:r>
            <a:r>
              <a:rPr lang="en-US" altLang="zh-CN" sz="1400" dirty="0">
                <a:solidFill>
                  <a:schemeClr val="tx1">
                    <a:lumMod val="65000"/>
                    <a:lumOff val="35000"/>
                  </a:schemeClr>
                </a:solidFill>
                <a:latin typeface="微软雅黑" pitchFamily="34" charset="-122"/>
                <a:ea typeface="微软雅黑" pitchFamily="34" charset="-122"/>
              </a:rPr>
              <a:t>297</a:t>
            </a:r>
            <a:r>
              <a:rPr lang="zh-CN" altLang="en-US" sz="1400" dirty="0">
                <a:solidFill>
                  <a:schemeClr val="tx1">
                    <a:lumMod val="65000"/>
                    <a:lumOff val="35000"/>
                  </a:schemeClr>
                </a:solidFill>
                <a:latin typeface="微软雅黑" pitchFamily="34" charset="-122"/>
                <a:ea typeface="微软雅黑" pitchFamily="34" charset="-122"/>
              </a:rPr>
              <a:t>支，基金规模</a:t>
            </a:r>
            <a:r>
              <a:rPr lang="en-US" altLang="zh-CN" sz="1400" dirty="0">
                <a:solidFill>
                  <a:schemeClr val="tx1">
                    <a:lumMod val="65000"/>
                    <a:lumOff val="35000"/>
                  </a:schemeClr>
                </a:solidFill>
                <a:latin typeface="微软雅黑" pitchFamily="34" charset="-122"/>
                <a:ea typeface="微软雅黑" pitchFamily="34" charset="-122"/>
              </a:rPr>
              <a:t>15,089.96</a:t>
            </a:r>
            <a:r>
              <a:rPr lang="zh-CN" altLang="en-US" sz="1400" dirty="0">
                <a:solidFill>
                  <a:schemeClr val="tx1">
                    <a:lumMod val="65000"/>
                    <a:lumOff val="35000"/>
                  </a:schemeClr>
                </a:solidFill>
                <a:latin typeface="微软雅黑" pitchFamily="34" charset="-122"/>
                <a:ea typeface="微软雅黑" pitchFamily="34" charset="-122"/>
              </a:rPr>
              <a:t>亿人民币，分别是</a:t>
            </a:r>
            <a:r>
              <a:rPr lang="en-US" altLang="zh-CN" sz="1400" dirty="0">
                <a:solidFill>
                  <a:schemeClr val="tx1">
                    <a:lumMod val="65000"/>
                    <a:lumOff val="35000"/>
                  </a:schemeClr>
                </a:solidFill>
                <a:latin typeface="微软雅黑" pitchFamily="34" charset="-122"/>
                <a:ea typeface="微软雅黑" pitchFamily="34" charset="-122"/>
              </a:rPr>
              <a:t>2014</a:t>
            </a:r>
            <a:r>
              <a:rPr lang="zh-CN" altLang="en-US" sz="1400" dirty="0">
                <a:solidFill>
                  <a:schemeClr val="tx1">
                    <a:lumMod val="65000"/>
                    <a:lumOff val="35000"/>
                  </a:schemeClr>
                </a:solidFill>
                <a:latin typeface="微软雅黑" pitchFamily="34" charset="-122"/>
                <a:ea typeface="微软雅黑" pitchFamily="34" charset="-122"/>
              </a:rPr>
              <a:t>年引导基金数量和基金规模的</a:t>
            </a:r>
            <a:r>
              <a:rPr lang="en-US" altLang="zh-CN" sz="1400" dirty="0">
                <a:solidFill>
                  <a:schemeClr val="tx1">
                    <a:lumMod val="65000"/>
                    <a:lumOff val="35000"/>
                  </a:schemeClr>
                </a:solidFill>
                <a:latin typeface="微软雅黑" pitchFamily="34" charset="-122"/>
                <a:ea typeface="微软雅黑" pitchFamily="34" charset="-122"/>
              </a:rPr>
              <a:t>2.83</a:t>
            </a:r>
            <a:r>
              <a:rPr lang="zh-CN" altLang="en-US" sz="1400" dirty="0">
                <a:solidFill>
                  <a:schemeClr val="tx1">
                    <a:lumMod val="65000"/>
                    <a:lumOff val="35000"/>
                  </a:schemeClr>
                </a:solidFill>
                <a:latin typeface="微软雅黑" pitchFamily="34" charset="-122"/>
                <a:ea typeface="微软雅黑" pitchFamily="34" charset="-122"/>
              </a:rPr>
              <a:t>倍和</a:t>
            </a:r>
            <a:r>
              <a:rPr lang="en-US" altLang="zh-CN" sz="1400" dirty="0">
                <a:solidFill>
                  <a:schemeClr val="tx1">
                    <a:lumMod val="65000"/>
                    <a:lumOff val="35000"/>
                  </a:schemeClr>
                </a:solidFill>
                <a:latin typeface="微软雅黑" pitchFamily="34" charset="-122"/>
                <a:ea typeface="微软雅黑" pitchFamily="34" charset="-122"/>
              </a:rPr>
              <a:t>5.24</a:t>
            </a:r>
            <a:r>
              <a:rPr lang="zh-CN" altLang="en-US" sz="1400" dirty="0">
                <a:solidFill>
                  <a:schemeClr val="tx1">
                    <a:lumMod val="65000"/>
                    <a:lumOff val="35000"/>
                  </a:schemeClr>
                </a:solidFill>
                <a:latin typeface="微软雅黑" pitchFamily="34" charset="-122"/>
                <a:ea typeface="微软雅黑" pitchFamily="34" charset="-122"/>
              </a:rPr>
              <a:t>倍。</a:t>
            </a:r>
          </a:p>
        </p:txBody>
      </p:sp>
    </p:spTree>
    <p:extLst>
      <p:ext uri="{BB962C8B-B14F-4D97-AF65-F5344CB8AC3E}">
        <p14:creationId xmlns:p14="http://schemas.microsoft.com/office/powerpoint/2010/main" val="3357312559"/>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经济发达地区设立的基金数量更多</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stretch>
            <a:fillRect/>
          </a:stretch>
        </p:blipFill>
        <p:spPr>
          <a:xfrm>
            <a:off x="3346013" y="960387"/>
            <a:ext cx="4250323" cy="4093548"/>
          </a:xfrm>
          <a:prstGeom prst="rect">
            <a:avLst/>
          </a:prstGeom>
        </p:spPr>
      </p:pic>
      <p:pic>
        <p:nvPicPr>
          <p:cNvPr id="6" name="图片 5"/>
          <p:cNvPicPr>
            <a:picLocks noChangeAspect="1"/>
          </p:cNvPicPr>
          <p:nvPr/>
        </p:nvPicPr>
        <p:blipFill>
          <a:blip r:embed="rId5"/>
          <a:stretch>
            <a:fillRect/>
          </a:stretch>
        </p:blipFill>
        <p:spPr>
          <a:xfrm>
            <a:off x="5220072" y="1707654"/>
            <a:ext cx="3352306" cy="3265422"/>
          </a:xfrm>
          <a:prstGeom prst="rect">
            <a:avLst/>
          </a:prstGeom>
        </p:spPr>
      </p:pic>
      <p:sp>
        <p:nvSpPr>
          <p:cNvPr id="15" name="TextBox 57"/>
          <p:cNvSpPr txBox="1"/>
          <p:nvPr/>
        </p:nvSpPr>
        <p:spPr bwMode="auto">
          <a:xfrm>
            <a:off x="473292" y="1131590"/>
            <a:ext cx="3062283" cy="3733330"/>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    </a:t>
            </a:r>
            <a:r>
              <a:rPr lang="zh-CN" altLang="en-US" sz="1400" dirty="0" smtClean="0">
                <a:solidFill>
                  <a:schemeClr val="tx1">
                    <a:lumMod val="65000"/>
                    <a:lumOff val="35000"/>
                  </a:schemeClr>
                </a:solidFill>
                <a:latin typeface="微软雅黑" pitchFamily="34" charset="-122"/>
                <a:ea typeface="微软雅黑" pitchFamily="34" charset="-122"/>
              </a:rPr>
              <a:t>   目前</a:t>
            </a:r>
            <a:r>
              <a:rPr lang="zh-CN" altLang="en-US" sz="1400" dirty="0">
                <a:solidFill>
                  <a:schemeClr val="tx1">
                    <a:lumMod val="65000"/>
                    <a:lumOff val="35000"/>
                  </a:schemeClr>
                </a:solidFill>
                <a:latin typeface="微软雅黑" pitchFamily="34" charset="-122"/>
                <a:ea typeface="微软雅黑" pitchFamily="34" charset="-122"/>
              </a:rPr>
              <a:t>，我国政府引导基金已形成以长三角、环渤海地区为聚集区域，并由东部沿海地区向中西部地区全面扩散的分布特征</a:t>
            </a:r>
            <a:r>
              <a:rPr lang="zh-CN" altLang="en-US" sz="1400" dirty="0" smtClean="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中西部地区引导基金起步时间较晚，但近几年也逐渐活跃</a:t>
            </a:r>
            <a:r>
              <a:rPr lang="zh-CN" altLang="en-US" sz="1400" dirty="0" smtClean="0">
                <a:solidFill>
                  <a:schemeClr val="tx1">
                    <a:lumMod val="65000"/>
                    <a:lumOff val="35000"/>
                  </a:schemeClr>
                </a:solidFill>
                <a:latin typeface="微软雅黑" pitchFamily="34" charset="-122"/>
                <a:ea typeface="微软雅黑" pitchFamily="34" charset="-122"/>
              </a:rPr>
              <a:t>起来，中西部</a:t>
            </a:r>
            <a:r>
              <a:rPr lang="zh-CN" altLang="en-US" sz="1400" dirty="0">
                <a:solidFill>
                  <a:schemeClr val="tx1">
                    <a:lumMod val="65000"/>
                    <a:lumOff val="35000"/>
                  </a:schemeClr>
                </a:solidFill>
                <a:latin typeface="微软雅黑" pitchFamily="34" charset="-122"/>
                <a:ea typeface="微软雅黑" pitchFamily="34" charset="-122"/>
              </a:rPr>
              <a:t>地区成为政府引导基金设立新的沃土</a:t>
            </a:r>
            <a:r>
              <a:rPr lang="zh-CN" altLang="en-US" sz="1400" dirty="0" smtClean="0">
                <a:solidFill>
                  <a:schemeClr val="tx1">
                    <a:lumMod val="65000"/>
                    <a:lumOff val="35000"/>
                  </a:schemeClr>
                </a:solidFill>
                <a:latin typeface="微软雅黑" pitchFamily="34" charset="-122"/>
                <a:ea typeface="微软雅黑" pitchFamily="34" charset="-122"/>
              </a:rPr>
              <a:t>。</a:t>
            </a:r>
            <a:endParaRPr lang="en-US" altLang="zh-CN" sz="1400" dirty="0" smtClean="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en-US" altLang="zh-CN" sz="1400" dirty="0">
                <a:solidFill>
                  <a:schemeClr val="tx1">
                    <a:lumMod val="65000"/>
                    <a:lumOff val="35000"/>
                  </a:schemeClr>
                </a:solidFill>
                <a:latin typeface="微软雅黑" pitchFamily="34" charset="-122"/>
                <a:ea typeface="微软雅黑" pitchFamily="34" charset="-122"/>
              </a:rPr>
              <a:t> </a:t>
            </a:r>
            <a:r>
              <a:rPr lang="en-US" altLang="zh-CN" sz="1400" dirty="0" smtClean="0">
                <a:solidFill>
                  <a:schemeClr val="tx1">
                    <a:lumMod val="65000"/>
                    <a:lumOff val="35000"/>
                  </a:schemeClr>
                </a:solidFill>
                <a:latin typeface="微软雅黑" pitchFamily="34" charset="-122"/>
                <a:ea typeface="微软雅黑" pitchFamily="34" charset="-122"/>
              </a:rPr>
              <a:t> </a:t>
            </a:r>
            <a:r>
              <a:rPr lang="zh-CN" altLang="en-US" sz="1400" dirty="0" smtClean="0">
                <a:solidFill>
                  <a:schemeClr val="tx1">
                    <a:lumMod val="65000"/>
                    <a:lumOff val="35000"/>
                  </a:schemeClr>
                </a:solidFill>
                <a:latin typeface="微软雅黑" pitchFamily="34" charset="-122"/>
                <a:ea typeface="微软雅黑" pitchFamily="34" charset="-122"/>
              </a:rPr>
              <a:t>     此外</a:t>
            </a:r>
            <a:r>
              <a:rPr lang="zh-CN" altLang="en-US" sz="1400" dirty="0">
                <a:solidFill>
                  <a:schemeClr val="tx1">
                    <a:lumMod val="65000"/>
                    <a:lumOff val="35000"/>
                  </a:schemeClr>
                </a:solidFill>
                <a:latin typeface="微软雅黑" pitchFamily="34" charset="-122"/>
                <a:ea typeface="微软雅黑" pitchFamily="34" charset="-122"/>
              </a:rPr>
              <a:t>，政府引导基金有逐渐往区县级扩展趋势，尤其以长三角地区为典型，长三角区域内各区县聚集着大量中小企业，是紧缺发展资金的企业聚集地，是资金需求的源头，因此存在其设立的必要性</a:t>
            </a:r>
            <a:r>
              <a:rPr lang="zh-CN" altLang="en-US" sz="1400" dirty="0" smtClean="0">
                <a:solidFill>
                  <a:schemeClr val="tx1">
                    <a:lumMod val="65000"/>
                    <a:lumOff val="35000"/>
                  </a:schemeClr>
                </a:solidFill>
                <a:latin typeface="微软雅黑" pitchFamily="34" charset="-122"/>
                <a:ea typeface="微软雅黑" pitchFamily="34" charset="-122"/>
              </a:rPr>
              <a:t>。</a:t>
            </a:r>
            <a:endParaRPr lang="en-US" altLang="zh-CN" sz="1400"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89493409"/>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设立主体由省级单位逐渐延伸至市级及区级单位</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15" name="TextBox 57"/>
          <p:cNvSpPr txBox="1"/>
          <p:nvPr/>
        </p:nvSpPr>
        <p:spPr bwMode="auto">
          <a:xfrm>
            <a:off x="471969" y="1671008"/>
            <a:ext cx="2528821" cy="2052870"/>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       在</a:t>
            </a:r>
            <a:r>
              <a:rPr lang="zh-CN" altLang="en-US" sz="1400" dirty="0">
                <a:solidFill>
                  <a:schemeClr val="tx1">
                    <a:lumMod val="65000"/>
                    <a:lumOff val="35000"/>
                  </a:schemeClr>
                </a:solidFill>
                <a:latin typeface="微软雅黑" pitchFamily="34" charset="-122"/>
                <a:ea typeface="微软雅黑" pitchFamily="34" charset="-122"/>
              </a:rPr>
              <a:t>经历了</a:t>
            </a:r>
            <a:r>
              <a:rPr lang="en-US" altLang="zh-CN" sz="1400" dirty="0">
                <a:solidFill>
                  <a:schemeClr val="tx1">
                    <a:lumMod val="65000"/>
                    <a:lumOff val="35000"/>
                  </a:schemeClr>
                </a:solidFill>
                <a:latin typeface="微软雅黑" pitchFamily="34" charset="-122"/>
                <a:ea typeface="微软雅黑" pitchFamily="34" charset="-122"/>
              </a:rPr>
              <a:t>2002-2006</a:t>
            </a:r>
            <a:r>
              <a:rPr lang="zh-CN" altLang="en-US" sz="1400" dirty="0">
                <a:solidFill>
                  <a:schemeClr val="tx1">
                    <a:lumMod val="65000"/>
                    <a:lumOff val="35000"/>
                  </a:schemeClr>
                </a:solidFill>
                <a:latin typeface="微软雅黑" pitchFamily="34" charset="-122"/>
                <a:ea typeface="微软雅黑" pitchFamily="34" charset="-122"/>
              </a:rPr>
              <a:t>年的探索起步、 </a:t>
            </a:r>
            <a:r>
              <a:rPr lang="en-US" altLang="zh-CN" sz="1400" dirty="0">
                <a:solidFill>
                  <a:schemeClr val="tx1">
                    <a:lumMod val="65000"/>
                    <a:lumOff val="35000"/>
                  </a:schemeClr>
                </a:solidFill>
                <a:latin typeface="微软雅黑" pitchFamily="34" charset="-122"/>
                <a:ea typeface="微软雅黑" pitchFamily="34" charset="-122"/>
              </a:rPr>
              <a:t>2007-2008</a:t>
            </a:r>
            <a:r>
              <a:rPr lang="zh-CN" altLang="en-US" sz="1400" dirty="0">
                <a:solidFill>
                  <a:schemeClr val="tx1">
                    <a:lumMod val="65000"/>
                    <a:lumOff val="35000"/>
                  </a:schemeClr>
                </a:solidFill>
                <a:latin typeface="微软雅黑" pitchFamily="34" charset="-122"/>
                <a:ea typeface="微软雅黑" pitchFamily="34" charset="-122"/>
              </a:rPr>
              <a:t>年的快速发展、 </a:t>
            </a:r>
            <a:r>
              <a:rPr lang="en-US" altLang="zh-CN" sz="1400" dirty="0">
                <a:solidFill>
                  <a:schemeClr val="tx1">
                    <a:lumMod val="65000"/>
                    <a:lumOff val="35000"/>
                  </a:schemeClr>
                </a:solidFill>
                <a:latin typeface="微软雅黑" pitchFamily="34" charset="-122"/>
                <a:ea typeface="微软雅黑" pitchFamily="34" charset="-122"/>
              </a:rPr>
              <a:t>2009</a:t>
            </a:r>
            <a:r>
              <a:rPr lang="zh-CN" altLang="en-US" sz="1400" dirty="0">
                <a:solidFill>
                  <a:schemeClr val="tx1">
                    <a:lumMod val="65000"/>
                    <a:lumOff val="35000"/>
                  </a:schemeClr>
                </a:solidFill>
                <a:latin typeface="微软雅黑" pitchFamily="34" charset="-122"/>
                <a:ea typeface="微软雅黑" pitchFamily="34" charset="-122"/>
              </a:rPr>
              <a:t>年至今的规范化运作三个阶段后，我国创业投资引导基金的政府引导作用日益增强、运作模式日趋完善，其发展已步入繁荣期</a:t>
            </a:r>
            <a:r>
              <a:rPr lang="zh-CN" altLang="en-US" sz="1400" dirty="0" smtClean="0">
                <a:solidFill>
                  <a:schemeClr val="tx1">
                    <a:lumMod val="65000"/>
                    <a:lumOff val="35000"/>
                  </a:schemeClr>
                </a:solidFill>
                <a:latin typeface="微软雅黑" pitchFamily="34" charset="-122"/>
                <a:ea typeface="微软雅黑" pitchFamily="34" charset="-122"/>
              </a:rPr>
              <a:t>。</a:t>
            </a:r>
            <a:endParaRPr lang="en-US" altLang="zh-CN" sz="1400" dirty="0" smtClean="0">
              <a:solidFill>
                <a:schemeClr val="tx1">
                  <a:lumMod val="65000"/>
                  <a:lumOff val="35000"/>
                </a:schemeClr>
              </a:solidFill>
              <a:latin typeface="微软雅黑" pitchFamily="34" charset="-122"/>
              <a:ea typeface="微软雅黑" pitchFamily="34" charset="-122"/>
            </a:endParaRPr>
          </a:p>
        </p:txBody>
      </p:sp>
      <p:pic>
        <p:nvPicPr>
          <p:cNvPr id="5" name="图片 4"/>
          <p:cNvPicPr>
            <a:picLocks noChangeAspect="1"/>
          </p:cNvPicPr>
          <p:nvPr/>
        </p:nvPicPr>
        <p:blipFill>
          <a:blip r:embed="rId4"/>
          <a:stretch>
            <a:fillRect/>
          </a:stretch>
        </p:blipFill>
        <p:spPr>
          <a:xfrm>
            <a:off x="3136538" y="1085374"/>
            <a:ext cx="5323894" cy="3615398"/>
          </a:xfrm>
          <a:prstGeom prst="rect">
            <a:avLst/>
          </a:prstGeom>
        </p:spPr>
      </p:pic>
    </p:spTree>
    <p:extLst>
      <p:ext uri="{BB962C8B-B14F-4D97-AF65-F5344CB8AC3E}">
        <p14:creationId xmlns:p14="http://schemas.microsoft.com/office/powerpoint/2010/main" val="2685835006"/>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6369536"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技巧四：关联数据的查找</a:t>
            </a:r>
            <a:r>
              <a:rPr lang="en-US" altLang="zh-CN" b="1" spc="300" dirty="0" smtClean="0">
                <a:solidFill>
                  <a:srgbClr val="4B4B4B"/>
                </a:solidFill>
                <a:latin typeface="微软雅黑" panose="020B0503020204020204" pitchFamily="34" charset="-122"/>
                <a:ea typeface="微软雅黑" panose="020B0503020204020204" pitchFamily="34" charset="-122"/>
              </a:rPr>
              <a:t>-&gt;</a:t>
            </a:r>
            <a:r>
              <a:rPr lang="zh-CN" altLang="en-US" b="1" spc="300" dirty="0" smtClean="0">
                <a:solidFill>
                  <a:srgbClr val="4B4B4B"/>
                </a:solidFill>
                <a:latin typeface="微软雅黑" panose="020B0503020204020204" pitchFamily="34" charset="-122"/>
                <a:ea typeface="微软雅黑" panose="020B0503020204020204" pitchFamily="34" charset="-122"/>
              </a:rPr>
              <a:t>详情页的内容又多又全</a:t>
            </a:r>
            <a:endParaRPr lang="en-US" altLang="zh-CN" b="1" spc="300" dirty="0" smtClean="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stretch>
            <a:fillRect/>
          </a:stretch>
        </p:blipFill>
        <p:spPr>
          <a:xfrm>
            <a:off x="934043" y="1002065"/>
            <a:ext cx="7022333" cy="4038485"/>
          </a:xfrm>
          <a:prstGeom prst="rect">
            <a:avLst/>
          </a:prstGeom>
        </p:spPr>
      </p:pic>
      <p:sp>
        <p:nvSpPr>
          <p:cNvPr id="16" name="TextBox 57"/>
          <p:cNvSpPr txBox="1"/>
          <p:nvPr/>
        </p:nvSpPr>
        <p:spPr bwMode="auto">
          <a:xfrm>
            <a:off x="5148064" y="1374396"/>
            <a:ext cx="1606377" cy="652486"/>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菜单分类明确详细</a:t>
            </a:r>
            <a:endParaRPr lang="en-US" altLang="zh-CN" sz="1400" dirty="0" smtClean="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关联信息一网打尽</a:t>
            </a:r>
            <a:endParaRPr lang="en-US" altLang="zh-CN" sz="1400"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35216971"/>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089616"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技巧五：跨模块数据的检索</a:t>
            </a:r>
            <a:r>
              <a:rPr lang="en-US" altLang="zh-CN" b="1" spc="300" dirty="0" smtClean="0">
                <a:solidFill>
                  <a:srgbClr val="4B4B4B"/>
                </a:solidFill>
                <a:latin typeface="微软雅黑" panose="020B0503020204020204" pitchFamily="34" charset="-122"/>
                <a:ea typeface="微软雅黑" panose="020B0503020204020204" pitchFamily="34" charset="-122"/>
              </a:rPr>
              <a:t>-&gt;</a:t>
            </a:r>
            <a:r>
              <a:rPr lang="zh-CN" altLang="en-US" b="1" spc="300" dirty="0" smtClean="0">
                <a:solidFill>
                  <a:srgbClr val="4B4B4B"/>
                </a:solidFill>
                <a:latin typeface="微软雅黑" panose="020B0503020204020204" pitchFamily="34" charset="-122"/>
                <a:ea typeface="微软雅黑" panose="020B0503020204020204" pitchFamily="34" charset="-122"/>
              </a:rPr>
              <a:t>组合条件功能强</a:t>
            </a:r>
            <a:endParaRPr lang="en-US" altLang="zh-CN" b="1" spc="300" dirty="0" smtClean="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16" name="TextBox 57"/>
          <p:cNvSpPr txBox="1"/>
          <p:nvPr/>
        </p:nvSpPr>
        <p:spPr bwMode="auto">
          <a:xfrm>
            <a:off x="687993" y="1059582"/>
            <a:ext cx="7556415" cy="932563"/>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如何</a:t>
            </a:r>
            <a:r>
              <a:rPr lang="zh-CN" altLang="en-US" sz="1400" dirty="0" smtClean="0">
                <a:solidFill>
                  <a:schemeClr val="tx1">
                    <a:lumMod val="65000"/>
                    <a:lumOff val="35000"/>
                  </a:schemeClr>
                </a:solidFill>
                <a:latin typeface="微软雅黑" pitchFamily="34" charset="-122"/>
                <a:ea typeface="微软雅黑" pitchFamily="34" charset="-122"/>
              </a:rPr>
              <a:t>找一支注册在北京的基金，这支基金必须至少有一支总部在北京的政府引导基金作为</a:t>
            </a:r>
            <a:r>
              <a:rPr lang="en-US" altLang="zh-CN" sz="1400" dirty="0" smtClean="0">
                <a:solidFill>
                  <a:schemeClr val="tx1">
                    <a:lumMod val="65000"/>
                    <a:lumOff val="35000"/>
                  </a:schemeClr>
                </a:solidFill>
                <a:latin typeface="微软雅黑" pitchFamily="34" charset="-122"/>
                <a:ea typeface="微软雅黑" pitchFamily="34" charset="-122"/>
              </a:rPr>
              <a:t>LP</a:t>
            </a:r>
            <a:r>
              <a:rPr lang="zh-CN" altLang="en-US" sz="1400" dirty="0" smtClean="0">
                <a:solidFill>
                  <a:schemeClr val="tx1">
                    <a:lumMod val="65000"/>
                    <a:lumOff val="35000"/>
                  </a:schemeClr>
                </a:solidFill>
                <a:latin typeface="微软雅黑" pitchFamily="34" charset="-122"/>
                <a:ea typeface="微软雅黑" pitchFamily="34" charset="-122"/>
              </a:rPr>
              <a:t>，并且这支基金要投资过北京市的企业，还要投资过</a:t>
            </a:r>
            <a:r>
              <a:rPr lang="en-US" altLang="zh-CN" sz="1400" dirty="0" smtClean="0">
                <a:solidFill>
                  <a:schemeClr val="tx1">
                    <a:lumMod val="65000"/>
                    <a:lumOff val="35000"/>
                  </a:schemeClr>
                </a:solidFill>
                <a:latin typeface="微软雅黑" pitchFamily="34" charset="-122"/>
                <a:ea typeface="微软雅黑" pitchFamily="34" charset="-122"/>
              </a:rPr>
              <a:t>IT</a:t>
            </a:r>
            <a:r>
              <a:rPr lang="zh-CN" altLang="en-US" sz="1400" dirty="0" smtClean="0">
                <a:solidFill>
                  <a:schemeClr val="tx1">
                    <a:lumMod val="65000"/>
                    <a:lumOff val="35000"/>
                  </a:schemeClr>
                </a:solidFill>
                <a:latin typeface="微软雅黑" pitchFamily="34" charset="-122"/>
                <a:ea typeface="微软雅黑" pitchFamily="34" charset="-122"/>
              </a:rPr>
              <a:t>行业。</a:t>
            </a:r>
            <a:endParaRPr lang="en-US" altLang="zh-CN" sz="1400" dirty="0" smtClean="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sz="1400" b="1" dirty="0">
                <a:solidFill>
                  <a:schemeClr val="tx1">
                    <a:lumMod val="65000"/>
                    <a:lumOff val="35000"/>
                  </a:schemeClr>
                </a:solidFill>
                <a:latin typeface="微软雅黑" pitchFamily="34" charset="-122"/>
                <a:ea typeface="微软雅黑" pitchFamily="34" charset="-122"/>
              </a:rPr>
              <a:t>找</a:t>
            </a:r>
            <a:r>
              <a:rPr lang="zh-CN" altLang="en-US" sz="1400" b="1" dirty="0" smtClean="0">
                <a:solidFill>
                  <a:schemeClr val="tx1">
                    <a:lumMod val="65000"/>
                    <a:lumOff val="35000"/>
                  </a:schemeClr>
                </a:solidFill>
                <a:latin typeface="微软雅黑" pitchFamily="34" charset="-122"/>
                <a:ea typeface="微软雅黑" pitchFamily="34" charset="-122"/>
              </a:rPr>
              <a:t>基金要到基金模块，首栏条件为本模块条件，其他栏条件为关联的跨模块条件。</a:t>
            </a:r>
            <a:endParaRPr lang="en-US" altLang="zh-CN" sz="1400" b="1" dirty="0" smtClean="0">
              <a:solidFill>
                <a:schemeClr val="tx1">
                  <a:lumMod val="65000"/>
                  <a:lumOff val="35000"/>
                </a:schemeClr>
              </a:solidFill>
              <a:latin typeface="微软雅黑" pitchFamily="34" charset="-122"/>
              <a:ea typeface="微软雅黑" pitchFamily="34" charset="-122"/>
            </a:endParaRPr>
          </a:p>
        </p:txBody>
      </p:sp>
      <p:pic>
        <p:nvPicPr>
          <p:cNvPr id="2" name="图片 1"/>
          <p:cNvPicPr>
            <a:picLocks noChangeAspect="1"/>
          </p:cNvPicPr>
          <p:nvPr/>
        </p:nvPicPr>
        <p:blipFill>
          <a:blip r:embed="rId4"/>
          <a:stretch>
            <a:fillRect/>
          </a:stretch>
        </p:blipFill>
        <p:spPr>
          <a:xfrm>
            <a:off x="178959" y="2020644"/>
            <a:ext cx="8457427" cy="2495322"/>
          </a:xfrm>
          <a:prstGeom prst="rect">
            <a:avLst/>
          </a:prstGeom>
        </p:spPr>
      </p:pic>
      <p:sp>
        <p:nvSpPr>
          <p:cNvPr id="9" name="TextBox 57"/>
          <p:cNvSpPr txBox="1"/>
          <p:nvPr/>
        </p:nvSpPr>
        <p:spPr bwMode="auto">
          <a:xfrm>
            <a:off x="7452320" y="3478069"/>
            <a:ext cx="1606377" cy="652486"/>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复杂条件保存方案</a:t>
            </a:r>
            <a:endParaRPr lang="en-US" altLang="zh-CN" sz="1400" dirty="0" smtClean="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下次</a:t>
            </a:r>
            <a:r>
              <a:rPr lang="zh-CN" altLang="en-US" sz="1400" dirty="0">
                <a:solidFill>
                  <a:schemeClr val="tx1">
                    <a:lumMod val="65000"/>
                    <a:lumOff val="35000"/>
                  </a:schemeClr>
                </a:solidFill>
                <a:latin typeface="微软雅黑" pitchFamily="34" charset="-122"/>
                <a:ea typeface="微软雅黑" pitchFamily="34" charset="-122"/>
              </a:rPr>
              <a:t>数据</a:t>
            </a:r>
            <a:r>
              <a:rPr lang="zh-CN" altLang="en-US" sz="1400" dirty="0" smtClean="0">
                <a:solidFill>
                  <a:schemeClr val="tx1">
                    <a:lumMod val="65000"/>
                    <a:lumOff val="35000"/>
                  </a:schemeClr>
                </a:solidFill>
                <a:latin typeface="微软雅黑" pitchFamily="34" charset="-122"/>
                <a:ea typeface="微软雅黑" pitchFamily="34" charset="-122"/>
              </a:rPr>
              <a:t>一键直达</a:t>
            </a:r>
            <a:endParaRPr lang="en-US" altLang="zh-CN" sz="1400" dirty="0" smtClean="0">
              <a:solidFill>
                <a:schemeClr val="tx1">
                  <a:lumMod val="65000"/>
                  <a:lumOff val="35000"/>
                </a:schemeClr>
              </a:solidFill>
              <a:latin typeface="微软雅黑" pitchFamily="34" charset="-122"/>
              <a:ea typeface="微软雅黑" pitchFamily="34" charset="-122"/>
            </a:endParaRPr>
          </a:p>
        </p:txBody>
      </p:sp>
      <p:sp>
        <p:nvSpPr>
          <p:cNvPr id="10" name="TextBox 57"/>
          <p:cNvSpPr txBox="1"/>
          <p:nvPr/>
        </p:nvSpPr>
        <p:spPr bwMode="auto">
          <a:xfrm>
            <a:off x="3563888" y="4223520"/>
            <a:ext cx="2736304" cy="652486"/>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更</a:t>
            </a:r>
            <a:r>
              <a:rPr lang="zh-CN" altLang="en-US" sz="1400" dirty="0" smtClean="0">
                <a:solidFill>
                  <a:schemeClr val="tx1">
                    <a:lumMod val="65000"/>
                    <a:lumOff val="35000"/>
                  </a:schemeClr>
                </a:solidFill>
                <a:latin typeface="微软雅黑" pitchFamily="34" charset="-122"/>
                <a:ea typeface="微软雅黑" pitchFamily="34" charset="-122"/>
              </a:rPr>
              <a:t>复杂的检索，需要更多的数据</a:t>
            </a:r>
            <a:endParaRPr lang="en-US" altLang="zh-CN" sz="1400" dirty="0" smtClean="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sz="1400" dirty="0" smtClean="0">
                <a:solidFill>
                  <a:schemeClr val="tx1">
                    <a:lumMod val="65000"/>
                    <a:lumOff val="35000"/>
                  </a:schemeClr>
                </a:solidFill>
                <a:latin typeface="微软雅黑" pitchFamily="34" charset="-122"/>
                <a:ea typeface="微软雅黑" pitchFamily="34" charset="-122"/>
              </a:rPr>
              <a:t>提交定制导出，由后台人工处理</a:t>
            </a:r>
            <a:endParaRPr lang="en-US" altLang="zh-CN" sz="1400"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813214443"/>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湖北省长江经济带产业基金</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stretch>
            <a:fillRect/>
          </a:stretch>
        </p:blipFill>
        <p:spPr>
          <a:xfrm>
            <a:off x="4499483" y="1579916"/>
            <a:ext cx="4029399" cy="3283214"/>
          </a:xfrm>
          <a:prstGeom prst="rect">
            <a:avLst/>
          </a:prstGeom>
        </p:spPr>
      </p:pic>
      <p:pic>
        <p:nvPicPr>
          <p:cNvPr id="6" name="图片 5"/>
          <p:cNvPicPr>
            <a:picLocks noChangeAspect="1"/>
          </p:cNvPicPr>
          <p:nvPr/>
        </p:nvPicPr>
        <p:blipFill>
          <a:blip r:embed="rId5"/>
          <a:stretch>
            <a:fillRect/>
          </a:stretch>
        </p:blipFill>
        <p:spPr>
          <a:xfrm>
            <a:off x="395536" y="1586716"/>
            <a:ext cx="3960440" cy="3361297"/>
          </a:xfrm>
          <a:prstGeom prst="rect">
            <a:avLst/>
          </a:prstGeom>
        </p:spPr>
      </p:pic>
      <p:sp>
        <p:nvSpPr>
          <p:cNvPr id="11" name="TextBox 57"/>
          <p:cNvSpPr txBox="1"/>
          <p:nvPr/>
        </p:nvSpPr>
        <p:spPr bwMode="auto">
          <a:xfrm>
            <a:off x="899592" y="944023"/>
            <a:ext cx="7593286" cy="652486"/>
          </a:xfrm>
          <a:prstGeom prst="rect">
            <a:avLst/>
          </a:prstGeom>
          <a:noFill/>
          <a:ln>
            <a:solidFill>
              <a:srgbClr val="F4C400"/>
            </a:solidFill>
          </a:ln>
        </p:spPr>
        <p:txBody>
          <a:bodyPr wrap="square">
            <a:spAutoFit/>
          </a:bodyPr>
          <a:lstStyle/>
          <a:p>
            <a:pPr fontAlgn="auto">
              <a:lnSpc>
                <a:spcPct val="130000"/>
              </a:lnSpc>
              <a:spcBef>
                <a:spcPts val="0"/>
              </a:spcBef>
              <a:spcAft>
                <a:spcPts val="0"/>
              </a:spcAft>
              <a:defRPr/>
            </a:pPr>
            <a:r>
              <a:rPr lang="zh-CN" altLang="en-US" sz="1400" dirty="0">
                <a:solidFill>
                  <a:schemeClr val="tx1">
                    <a:lumMod val="65000"/>
                    <a:lumOff val="35000"/>
                  </a:schemeClr>
                </a:solidFill>
                <a:latin typeface="微软雅黑" pitchFamily="34" charset="-122"/>
                <a:ea typeface="微软雅黑" pitchFamily="34" charset="-122"/>
              </a:rPr>
              <a:t>通过采取基金管理等市场化运作模式，盘活财政存量资金，与金融资本相结合，发挥撬动社会资本的杠杆作用，引导社会资本投向实体经济，推动湖北省科学发展、转型发展、跨越式发展。</a:t>
            </a:r>
            <a:endParaRPr lang="en-US" altLang="zh-CN" sz="1400"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77830379"/>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smtClean="0">
                <a:solidFill>
                  <a:srgbClr val="4B4B4B"/>
                </a:solidFill>
                <a:latin typeface="微软雅黑" panose="020B0503020204020204" pitchFamily="34" charset="-122"/>
                <a:ea typeface="微软雅黑" panose="020B0503020204020204" pitchFamily="34" charset="-122"/>
              </a:rPr>
              <a:t>我国政府引导基金存在的问题</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sp>
        <p:nvSpPr>
          <p:cNvPr id="9" name="Freeform 10"/>
          <p:cNvSpPr>
            <a:spLocks/>
          </p:cNvSpPr>
          <p:nvPr/>
        </p:nvSpPr>
        <p:spPr bwMode="auto">
          <a:xfrm>
            <a:off x="1266999" y="1112192"/>
            <a:ext cx="2720727" cy="1880946"/>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2" name="Freeform 11"/>
          <p:cNvSpPr>
            <a:spLocks/>
          </p:cNvSpPr>
          <p:nvPr/>
        </p:nvSpPr>
        <p:spPr bwMode="auto">
          <a:xfrm>
            <a:off x="1187624" y="1274117"/>
            <a:ext cx="2563183" cy="1741211"/>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0" name="TextBox 57"/>
          <p:cNvSpPr txBox="1"/>
          <p:nvPr/>
        </p:nvSpPr>
        <p:spPr bwMode="auto">
          <a:xfrm>
            <a:off x="1281287" y="1642417"/>
            <a:ext cx="2307001" cy="652486"/>
          </a:xfrm>
          <a:prstGeom prst="rect">
            <a:avLst/>
          </a:prstGeom>
          <a:noFill/>
        </p:spPr>
        <p:txBody>
          <a:bodyPr wrap="square">
            <a:spAutoFit/>
          </a:bodyPr>
          <a:lstStyle/>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监管不到位</a:t>
            </a:r>
            <a:endParaRPr lang="en-US" altLang="zh-CN" sz="1400" kern="0" dirty="0" smtClean="0">
              <a:solidFill>
                <a:prstClr val="white"/>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存在寻租问题</a:t>
            </a:r>
            <a:endParaRPr lang="en-US" altLang="zh-CN" sz="1400" kern="0" dirty="0">
              <a:solidFill>
                <a:prstClr val="white"/>
              </a:solidFill>
              <a:latin typeface="微软雅黑" panose="020B0503020204020204" pitchFamily="34" charset="-122"/>
              <a:ea typeface="微软雅黑" panose="020B0503020204020204" pitchFamily="34" charset="-122"/>
            </a:endParaRPr>
          </a:p>
        </p:txBody>
      </p:sp>
      <p:sp>
        <p:nvSpPr>
          <p:cNvPr id="24" name="Freeform 10"/>
          <p:cNvSpPr>
            <a:spLocks/>
          </p:cNvSpPr>
          <p:nvPr/>
        </p:nvSpPr>
        <p:spPr bwMode="auto">
          <a:xfrm>
            <a:off x="5320795" y="1112192"/>
            <a:ext cx="2720727" cy="1880946"/>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5" name="Freeform 11"/>
          <p:cNvSpPr>
            <a:spLocks/>
          </p:cNvSpPr>
          <p:nvPr/>
        </p:nvSpPr>
        <p:spPr bwMode="auto">
          <a:xfrm>
            <a:off x="5241420" y="1274117"/>
            <a:ext cx="2563183" cy="1741211"/>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6" name="TextBox 57"/>
          <p:cNvSpPr txBox="1"/>
          <p:nvPr/>
        </p:nvSpPr>
        <p:spPr bwMode="auto">
          <a:xfrm>
            <a:off x="5335083" y="1642417"/>
            <a:ext cx="2307001" cy="652486"/>
          </a:xfrm>
          <a:prstGeom prst="rect">
            <a:avLst/>
          </a:prstGeom>
          <a:noFill/>
        </p:spPr>
        <p:txBody>
          <a:bodyPr wrap="square">
            <a:spAutoFit/>
          </a:bodyPr>
          <a:lstStyle/>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运营</a:t>
            </a:r>
            <a:r>
              <a:rPr lang="zh-CN" altLang="en-US" sz="1400" kern="0" dirty="0">
                <a:solidFill>
                  <a:prstClr val="white"/>
                </a:solidFill>
                <a:latin typeface="微软雅黑" panose="020B0503020204020204" pitchFamily="34" charset="-122"/>
                <a:ea typeface="微软雅黑" panose="020B0503020204020204" pitchFamily="34" charset="-122"/>
                <a:cs typeface="Arial" pitchFamily="34" charset="0"/>
              </a:rPr>
              <a:t>效率</a:t>
            </a: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低下</a:t>
            </a:r>
            <a:endParaRPr lang="en-US" altLang="zh-CN" sz="1400" kern="0" dirty="0" smtClean="0">
              <a:solidFill>
                <a:prstClr val="white"/>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市场化水平较低</a:t>
            </a:r>
            <a:endParaRPr lang="en-US" altLang="zh-CN" sz="1400" kern="0" dirty="0">
              <a:solidFill>
                <a:prstClr val="white"/>
              </a:solidFill>
              <a:latin typeface="微软雅黑" panose="020B0503020204020204" pitchFamily="34" charset="-122"/>
              <a:ea typeface="微软雅黑" panose="020B0503020204020204" pitchFamily="34" charset="-122"/>
            </a:endParaRPr>
          </a:p>
        </p:txBody>
      </p:sp>
      <p:sp>
        <p:nvSpPr>
          <p:cNvPr id="27" name="Freeform 10"/>
          <p:cNvSpPr>
            <a:spLocks/>
          </p:cNvSpPr>
          <p:nvPr/>
        </p:nvSpPr>
        <p:spPr bwMode="auto">
          <a:xfrm>
            <a:off x="1281287" y="3015328"/>
            <a:ext cx="2720727" cy="1880946"/>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8" name="Freeform 11"/>
          <p:cNvSpPr>
            <a:spLocks/>
          </p:cNvSpPr>
          <p:nvPr/>
        </p:nvSpPr>
        <p:spPr bwMode="auto">
          <a:xfrm>
            <a:off x="1201912" y="3177253"/>
            <a:ext cx="2563183" cy="1741211"/>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9" name="TextBox 57"/>
          <p:cNvSpPr txBox="1"/>
          <p:nvPr/>
        </p:nvSpPr>
        <p:spPr bwMode="auto">
          <a:xfrm>
            <a:off x="1295575" y="3545553"/>
            <a:ext cx="2307001" cy="652486"/>
          </a:xfrm>
          <a:prstGeom prst="rect">
            <a:avLst/>
          </a:prstGeom>
          <a:noFill/>
        </p:spPr>
        <p:txBody>
          <a:bodyPr wrap="square">
            <a:spAutoFit/>
          </a:bodyPr>
          <a:lstStyle/>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政府和</a:t>
            </a:r>
            <a:r>
              <a:rPr lang="en-US" altLang="zh-CN" sz="1400" kern="0" dirty="0" smtClean="0">
                <a:solidFill>
                  <a:prstClr val="white"/>
                </a:solidFill>
                <a:latin typeface="微软雅黑" panose="020B0503020204020204" pitchFamily="34" charset="-122"/>
                <a:ea typeface="微软雅黑" panose="020B0503020204020204" pitchFamily="34" charset="-122"/>
                <a:cs typeface="Arial" pitchFamily="34" charset="0"/>
              </a:rPr>
              <a:t>GP</a:t>
            </a: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双方</a:t>
            </a:r>
            <a:endParaRPr lang="en-US" altLang="zh-CN" sz="1400" kern="0" dirty="0" smtClean="0">
              <a:solidFill>
                <a:prstClr val="white"/>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a:solidFill>
                  <a:prstClr val="white"/>
                </a:solidFill>
                <a:latin typeface="微软雅黑" panose="020B0503020204020204" pitchFamily="34" charset="-122"/>
                <a:ea typeface="微软雅黑" panose="020B0503020204020204" pitchFamily="34" charset="-122"/>
                <a:cs typeface="Arial" pitchFamily="34" charset="0"/>
              </a:rPr>
              <a:t>诉</a:t>
            </a: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求存在利益冲突</a:t>
            </a:r>
            <a:endParaRPr lang="en-US" altLang="zh-CN" sz="1400" kern="0" dirty="0">
              <a:solidFill>
                <a:prstClr val="white"/>
              </a:solidFill>
              <a:latin typeface="微软雅黑" panose="020B0503020204020204" pitchFamily="34" charset="-122"/>
              <a:ea typeface="微软雅黑" panose="020B0503020204020204" pitchFamily="34" charset="-122"/>
            </a:endParaRPr>
          </a:p>
        </p:txBody>
      </p:sp>
      <p:sp>
        <p:nvSpPr>
          <p:cNvPr id="30" name="Freeform 10"/>
          <p:cNvSpPr>
            <a:spLocks/>
          </p:cNvSpPr>
          <p:nvPr/>
        </p:nvSpPr>
        <p:spPr bwMode="auto">
          <a:xfrm>
            <a:off x="5320795" y="3015328"/>
            <a:ext cx="2720727" cy="1880946"/>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1" name="Freeform 11"/>
          <p:cNvSpPr>
            <a:spLocks/>
          </p:cNvSpPr>
          <p:nvPr/>
        </p:nvSpPr>
        <p:spPr bwMode="auto">
          <a:xfrm>
            <a:off x="5241420" y="3177253"/>
            <a:ext cx="2563183" cy="1741211"/>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2" name="TextBox 57"/>
          <p:cNvSpPr txBox="1"/>
          <p:nvPr/>
        </p:nvSpPr>
        <p:spPr bwMode="auto">
          <a:xfrm>
            <a:off x="5335083" y="3545553"/>
            <a:ext cx="2307001" cy="652486"/>
          </a:xfrm>
          <a:prstGeom prst="rect">
            <a:avLst/>
          </a:prstGeom>
          <a:noFill/>
        </p:spPr>
        <p:txBody>
          <a:bodyPr wrap="square">
            <a:spAutoFit/>
          </a:bodyPr>
          <a:lstStyle/>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引导基金类别繁多</a:t>
            </a:r>
            <a:endParaRPr lang="en-US" altLang="zh-CN" sz="1400" kern="0" dirty="0" smtClean="0">
              <a:solidFill>
                <a:prstClr val="white"/>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white"/>
                </a:solidFill>
                <a:latin typeface="微软雅黑" panose="020B0503020204020204" pitchFamily="34" charset="-122"/>
                <a:ea typeface="微软雅黑" panose="020B0503020204020204" pitchFamily="34" charset="-122"/>
                <a:cs typeface="Arial" pitchFamily="34" charset="0"/>
              </a:rPr>
              <a:t>绩效考核体系不完善</a:t>
            </a:r>
            <a:endParaRPr lang="en-US" altLang="zh-CN" sz="1400" kern="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5418056"/>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3" name="TextBox 21"/>
          <p:cNvSpPr txBox="1"/>
          <p:nvPr/>
        </p:nvSpPr>
        <p:spPr>
          <a:xfrm>
            <a:off x="650736" y="502683"/>
            <a:ext cx="7737688" cy="369332"/>
          </a:xfrm>
          <a:prstGeom prst="rect">
            <a:avLst/>
          </a:prstGeom>
          <a:noFill/>
        </p:spPr>
        <p:txBody>
          <a:bodyPr wrap="square" rtlCol="0">
            <a:spAutoFit/>
          </a:bodyPr>
          <a:lstStyle/>
          <a:p>
            <a:r>
              <a:rPr lang="zh-CN" altLang="en-US" b="1" spc="300" dirty="0">
                <a:solidFill>
                  <a:srgbClr val="4B4B4B"/>
                </a:solidFill>
                <a:latin typeface="微软雅黑" panose="020B0503020204020204" pitchFamily="34" charset="-122"/>
                <a:ea typeface="微软雅黑" panose="020B0503020204020204" pitchFamily="34" charset="-122"/>
              </a:rPr>
              <a:t>政府引导基金运营管理中数据</a:t>
            </a:r>
            <a:r>
              <a:rPr lang="zh-CN" altLang="en-US" b="1" spc="300" dirty="0" smtClean="0">
                <a:solidFill>
                  <a:srgbClr val="4B4B4B"/>
                </a:solidFill>
                <a:latin typeface="微软雅黑" panose="020B0503020204020204" pitchFamily="34" charset="-122"/>
                <a:ea typeface="微软雅黑" panose="020B0503020204020204" pitchFamily="34" charset="-122"/>
              </a:rPr>
              <a:t>的使用场景</a:t>
            </a:r>
            <a:endParaRPr lang="en-US" altLang="zh-CN" b="1" spc="300" dirty="0">
              <a:solidFill>
                <a:srgbClr val="4B4B4B"/>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471969" y="340966"/>
            <a:ext cx="579908" cy="692766"/>
          </a:xfrm>
          <a:prstGeom prst="rect">
            <a:avLst/>
          </a:prstGeom>
        </p:spPr>
      </p:pic>
      <p:sp>
        <p:nvSpPr>
          <p:cNvPr id="14" name="TextBox 21"/>
          <p:cNvSpPr txBox="1"/>
          <p:nvPr/>
        </p:nvSpPr>
        <p:spPr>
          <a:xfrm>
            <a:off x="8636386" y="1004106"/>
            <a:ext cx="400110" cy="1783668"/>
          </a:xfrm>
          <a:prstGeom prst="rect">
            <a:avLst/>
          </a:prstGeom>
          <a:noFill/>
        </p:spPr>
        <p:txBody>
          <a:bodyPr vert="eaVert" wrap="square" rtlCol="0">
            <a:spAutoFit/>
          </a:bodyPr>
          <a:lstStyle/>
          <a:p>
            <a:r>
              <a:rPr lang="zh-CN" altLang="en-US" sz="1400" spc="300" dirty="0">
                <a:solidFill>
                  <a:srgbClr val="F4C400"/>
                </a:solidFill>
                <a:latin typeface="微软雅黑" panose="020B0503020204020204" pitchFamily="34" charset="-122"/>
                <a:ea typeface="微软雅黑" panose="020B0503020204020204" pitchFamily="34" charset="-122"/>
              </a:rPr>
              <a:t>私募</a:t>
            </a:r>
            <a:r>
              <a:rPr lang="zh-CN" altLang="en-US" sz="1400" spc="300" dirty="0" smtClean="0">
                <a:solidFill>
                  <a:srgbClr val="F4C400"/>
                </a:solidFill>
                <a:latin typeface="微软雅黑" panose="020B0503020204020204" pitchFamily="34" charset="-122"/>
                <a:ea typeface="微软雅黑" panose="020B0503020204020204" pitchFamily="34" charset="-122"/>
              </a:rPr>
              <a:t>通案例介绍</a:t>
            </a:r>
            <a:endParaRPr lang="zh-CN" altLang="en-US" sz="1400" spc="300" dirty="0">
              <a:solidFill>
                <a:srgbClr val="F4C4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33297" y="1374396"/>
            <a:ext cx="2962639" cy="2781530"/>
            <a:chOff x="251173" y="1040364"/>
            <a:chExt cx="4856162" cy="4559300"/>
          </a:xfrm>
        </p:grpSpPr>
        <p:sp>
          <p:nvSpPr>
            <p:cNvPr id="18" name="Freeform 5"/>
            <p:cNvSpPr>
              <a:spLocks/>
            </p:cNvSpPr>
            <p:nvPr/>
          </p:nvSpPr>
          <p:spPr bwMode="auto">
            <a:xfrm>
              <a:off x="2348260" y="2988226"/>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9" name="Oval 6"/>
            <p:cNvSpPr>
              <a:spLocks noChangeArrowheads="1"/>
            </p:cNvSpPr>
            <p:nvPr/>
          </p:nvSpPr>
          <p:spPr bwMode="auto">
            <a:xfrm>
              <a:off x="2489548" y="2742164"/>
              <a:ext cx="231775" cy="211137"/>
            </a:xfrm>
            <a:prstGeom prst="ellipse">
              <a:avLst/>
            </a:prstGeom>
            <a:solidFill>
              <a:srgbClr val="F5A63E"/>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1" name="Freeform 7"/>
            <p:cNvSpPr>
              <a:spLocks noEditPoints="1"/>
            </p:cNvSpPr>
            <p:nvPr/>
          </p:nvSpPr>
          <p:spPr bwMode="auto">
            <a:xfrm>
              <a:off x="1056035" y="4456664"/>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2" name="Freeform 8"/>
            <p:cNvSpPr>
              <a:spLocks noEditPoints="1"/>
            </p:cNvSpPr>
            <p:nvPr/>
          </p:nvSpPr>
          <p:spPr bwMode="auto">
            <a:xfrm>
              <a:off x="2340323" y="5140876"/>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3" name="Freeform 9"/>
            <p:cNvSpPr>
              <a:spLocks noEditPoints="1"/>
            </p:cNvSpPr>
            <p:nvPr/>
          </p:nvSpPr>
          <p:spPr bwMode="auto">
            <a:xfrm>
              <a:off x="3907185" y="4399514"/>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3" name="Freeform 10"/>
            <p:cNvSpPr>
              <a:spLocks/>
            </p:cNvSpPr>
            <p:nvPr/>
          </p:nvSpPr>
          <p:spPr bwMode="auto">
            <a:xfrm>
              <a:off x="4146898" y="1937301"/>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4" name="Freeform 11"/>
            <p:cNvSpPr>
              <a:spLocks/>
            </p:cNvSpPr>
            <p:nvPr/>
          </p:nvSpPr>
          <p:spPr bwMode="auto">
            <a:xfrm>
              <a:off x="4146898" y="1810301"/>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5" name="Freeform 12"/>
            <p:cNvSpPr>
              <a:spLocks/>
            </p:cNvSpPr>
            <p:nvPr/>
          </p:nvSpPr>
          <p:spPr bwMode="auto">
            <a:xfrm>
              <a:off x="4146898" y="1661076"/>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6" name="Freeform 13"/>
            <p:cNvSpPr>
              <a:spLocks/>
            </p:cNvSpPr>
            <p:nvPr/>
          </p:nvSpPr>
          <p:spPr bwMode="auto">
            <a:xfrm>
              <a:off x="4027835" y="1937301"/>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7" name="Freeform 14"/>
            <p:cNvSpPr>
              <a:spLocks/>
            </p:cNvSpPr>
            <p:nvPr/>
          </p:nvSpPr>
          <p:spPr bwMode="auto">
            <a:xfrm>
              <a:off x="4005610" y="1669014"/>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8" name="Freeform 15"/>
            <p:cNvSpPr>
              <a:spLocks/>
            </p:cNvSpPr>
            <p:nvPr/>
          </p:nvSpPr>
          <p:spPr bwMode="auto">
            <a:xfrm>
              <a:off x="4146898" y="1542014"/>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9" name="Freeform 16"/>
            <p:cNvSpPr>
              <a:spLocks/>
            </p:cNvSpPr>
            <p:nvPr/>
          </p:nvSpPr>
          <p:spPr bwMode="auto">
            <a:xfrm>
              <a:off x="4034185" y="1534076"/>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0" name="Freeform 17"/>
            <p:cNvSpPr>
              <a:spLocks/>
            </p:cNvSpPr>
            <p:nvPr/>
          </p:nvSpPr>
          <p:spPr bwMode="auto">
            <a:xfrm>
              <a:off x="4005610" y="1810301"/>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1" name="Freeform 18"/>
            <p:cNvSpPr>
              <a:spLocks/>
            </p:cNvSpPr>
            <p:nvPr/>
          </p:nvSpPr>
          <p:spPr bwMode="auto">
            <a:xfrm>
              <a:off x="3857973" y="1810301"/>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2" name="Freeform 19"/>
            <p:cNvSpPr>
              <a:spLocks/>
            </p:cNvSpPr>
            <p:nvPr/>
          </p:nvSpPr>
          <p:spPr bwMode="auto">
            <a:xfrm>
              <a:off x="4196110" y="1527726"/>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3" name="Freeform 20"/>
            <p:cNvSpPr>
              <a:spLocks/>
            </p:cNvSpPr>
            <p:nvPr/>
          </p:nvSpPr>
          <p:spPr bwMode="auto">
            <a:xfrm>
              <a:off x="4273898" y="1810301"/>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4" name="Freeform 21"/>
            <p:cNvSpPr>
              <a:spLocks/>
            </p:cNvSpPr>
            <p:nvPr/>
          </p:nvSpPr>
          <p:spPr bwMode="auto">
            <a:xfrm>
              <a:off x="3950048" y="1527726"/>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5" name="Freeform 22"/>
            <p:cNvSpPr>
              <a:spLocks/>
            </p:cNvSpPr>
            <p:nvPr/>
          </p:nvSpPr>
          <p:spPr bwMode="auto">
            <a:xfrm>
              <a:off x="4273898" y="1605514"/>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6" name="Freeform 23"/>
            <p:cNvSpPr>
              <a:spLocks/>
            </p:cNvSpPr>
            <p:nvPr/>
          </p:nvSpPr>
          <p:spPr bwMode="auto">
            <a:xfrm>
              <a:off x="3857973" y="1605514"/>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7" name="Freeform 24"/>
            <p:cNvSpPr>
              <a:spLocks/>
            </p:cNvSpPr>
            <p:nvPr/>
          </p:nvSpPr>
          <p:spPr bwMode="auto">
            <a:xfrm>
              <a:off x="4196110" y="1972226"/>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8" name="Freeform 25"/>
            <p:cNvSpPr>
              <a:spLocks/>
            </p:cNvSpPr>
            <p:nvPr/>
          </p:nvSpPr>
          <p:spPr bwMode="auto">
            <a:xfrm>
              <a:off x="3950048" y="1972226"/>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9" name="Freeform 26"/>
            <p:cNvSpPr>
              <a:spLocks noEditPoints="1"/>
            </p:cNvSpPr>
            <p:nvPr/>
          </p:nvSpPr>
          <p:spPr bwMode="auto">
            <a:xfrm>
              <a:off x="873473" y="1499151"/>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0" name="Freeform 27"/>
            <p:cNvSpPr>
              <a:spLocks/>
            </p:cNvSpPr>
            <p:nvPr/>
          </p:nvSpPr>
          <p:spPr bwMode="auto">
            <a:xfrm>
              <a:off x="4740623" y="3193014"/>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1" name="Freeform 28"/>
            <p:cNvSpPr>
              <a:spLocks/>
            </p:cNvSpPr>
            <p:nvPr/>
          </p:nvSpPr>
          <p:spPr bwMode="auto">
            <a:xfrm>
              <a:off x="4740623" y="3418439"/>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2" name="Freeform 29"/>
            <p:cNvSpPr>
              <a:spLocks/>
            </p:cNvSpPr>
            <p:nvPr/>
          </p:nvSpPr>
          <p:spPr bwMode="auto">
            <a:xfrm>
              <a:off x="4415185" y="3059664"/>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3" name="Freeform 30"/>
            <p:cNvSpPr>
              <a:spLocks/>
            </p:cNvSpPr>
            <p:nvPr/>
          </p:nvSpPr>
          <p:spPr bwMode="auto">
            <a:xfrm>
              <a:off x="251173" y="3080301"/>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4" name="Freeform 31"/>
            <p:cNvSpPr>
              <a:spLocks noEditPoints="1"/>
            </p:cNvSpPr>
            <p:nvPr/>
          </p:nvSpPr>
          <p:spPr bwMode="auto">
            <a:xfrm>
              <a:off x="2657823" y="1294364"/>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5" name="Freeform 32"/>
            <p:cNvSpPr>
              <a:spLocks/>
            </p:cNvSpPr>
            <p:nvPr/>
          </p:nvSpPr>
          <p:spPr bwMode="auto">
            <a:xfrm>
              <a:off x="2657823" y="1357864"/>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6" name="Freeform 33"/>
            <p:cNvSpPr>
              <a:spLocks/>
            </p:cNvSpPr>
            <p:nvPr/>
          </p:nvSpPr>
          <p:spPr bwMode="auto">
            <a:xfrm>
              <a:off x="2362548" y="1040364"/>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w="12700" cap="flat" cmpd="sng" algn="ctr">
              <a:noFill/>
              <a:prstDash val="solid"/>
              <a:miter lim="800000"/>
            </a:ln>
            <a:effectLs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7" name="Freeform 34"/>
            <p:cNvSpPr>
              <a:spLocks/>
            </p:cNvSpPr>
            <p:nvPr/>
          </p:nvSpPr>
          <p:spPr bwMode="auto">
            <a:xfrm>
              <a:off x="3384898" y="3123164"/>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8" name="Freeform 35"/>
            <p:cNvSpPr>
              <a:spLocks/>
            </p:cNvSpPr>
            <p:nvPr/>
          </p:nvSpPr>
          <p:spPr bwMode="auto">
            <a:xfrm>
              <a:off x="978248" y="3123164"/>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9" name="Freeform 36"/>
            <p:cNvSpPr>
              <a:spLocks/>
            </p:cNvSpPr>
            <p:nvPr/>
          </p:nvSpPr>
          <p:spPr bwMode="auto">
            <a:xfrm>
              <a:off x="2411760" y="1675364"/>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60" name="Freeform 37"/>
            <p:cNvSpPr>
              <a:spLocks/>
            </p:cNvSpPr>
            <p:nvPr/>
          </p:nvSpPr>
          <p:spPr bwMode="auto">
            <a:xfrm>
              <a:off x="2426048" y="4075664"/>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61" name="Freeform 38"/>
            <p:cNvSpPr>
              <a:spLocks/>
            </p:cNvSpPr>
            <p:nvPr/>
          </p:nvSpPr>
          <p:spPr bwMode="auto">
            <a:xfrm>
              <a:off x="3046760" y="2119864"/>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62" name="Freeform 39"/>
            <p:cNvSpPr>
              <a:spLocks/>
            </p:cNvSpPr>
            <p:nvPr/>
          </p:nvSpPr>
          <p:spPr bwMode="auto">
            <a:xfrm>
              <a:off x="1522760" y="3750226"/>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63" name="Freeform 40"/>
            <p:cNvSpPr>
              <a:spLocks/>
            </p:cNvSpPr>
            <p:nvPr/>
          </p:nvSpPr>
          <p:spPr bwMode="auto">
            <a:xfrm>
              <a:off x="3032473" y="3735939"/>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64" name="Freeform 41"/>
            <p:cNvSpPr>
              <a:spLocks/>
            </p:cNvSpPr>
            <p:nvPr/>
          </p:nvSpPr>
          <p:spPr bwMode="auto">
            <a:xfrm>
              <a:off x="1465610" y="2142089"/>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sp>
        <p:nvSpPr>
          <p:cNvPr id="65" name="TextBox 57"/>
          <p:cNvSpPr txBox="1"/>
          <p:nvPr/>
        </p:nvSpPr>
        <p:spPr bwMode="auto">
          <a:xfrm>
            <a:off x="3960092" y="1575134"/>
            <a:ext cx="2673350" cy="1212640"/>
          </a:xfrm>
          <a:prstGeom prst="rect">
            <a:avLst/>
          </a:prstGeom>
          <a:noFill/>
        </p:spPr>
        <p:txBody>
          <a:bodyPr>
            <a:spAutoFit/>
          </a:bodyPr>
          <a:lstStyle/>
          <a:p>
            <a:pPr algn="ctr" fontAlgn="auto">
              <a:lnSpc>
                <a:spcPct val="130000"/>
              </a:lnSpc>
              <a:spcBef>
                <a:spcPts val="0"/>
              </a:spcBef>
              <a:spcAft>
                <a:spcPts val="0"/>
              </a:spcAft>
              <a:defRPr/>
            </a:pPr>
            <a:r>
              <a:rPr lang="zh-CN" altLang="en-US"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基金尽调</a:t>
            </a:r>
            <a:endParaRPr lang="en-US" altLang="zh-CN"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基金、出资人背景</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管理团队情况</a:t>
            </a:r>
            <a:endParaRPr lang="en-US" altLang="zh-CN" sz="14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投资组合与投资策略</a:t>
            </a:r>
          </a:p>
        </p:txBody>
      </p:sp>
      <p:sp>
        <p:nvSpPr>
          <p:cNvPr id="66" name="TextBox 57"/>
          <p:cNvSpPr txBox="1"/>
          <p:nvPr/>
        </p:nvSpPr>
        <p:spPr bwMode="auto">
          <a:xfrm>
            <a:off x="3923928" y="3079347"/>
            <a:ext cx="2673350" cy="932563"/>
          </a:xfrm>
          <a:prstGeom prst="rect">
            <a:avLst/>
          </a:prstGeom>
          <a:noFill/>
        </p:spPr>
        <p:txBody>
          <a:bodyPr>
            <a:spAutoFit/>
          </a:bodyPr>
          <a:lstStyle/>
          <a:p>
            <a:pPr algn="ctr" fontAlgn="auto">
              <a:lnSpc>
                <a:spcPct val="130000"/>
              </a:lnSpc>
              <a:spcBef>
                <a:spcPts val="0"/>
              </a:spcBef>
              <a:spcAft>
                <a:spcPts val="0"/>
              </a:spcAft>
              <a:defRPr/>
            </a:pPr>
            <a:r>
              <a:rPr lang="zh-CN" altLang="en-US"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合作</a:t>
            </a:r>
            <a:r>
              <a:rPr lang="en-US" altLang="zh-CN"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GP</a:t>
            </a:r>
            <a:r>
              <a:rPr lang="zh-CN" altLang="en-US"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筛选</a:t>
            </a:r>
            <a:endParaRPr lang="en-US" altLang="zh-CN"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历史业绩</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基金运作管理经验</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6300192" y="1807069"/>
            <a:ext cx="2018215" cy="1772793"/>
          </a:xfrm>
          <a:prstGeom prst="rect">
            <a:avLst/>
          </a:prstGeom>
          <a:noFill/>
        </p:spPr>
        <p:txBody>
          <a:bodyPr wrap="square">
            <a:spAutoFit/>
          </a:bodyPr>
          <a:lstStyle/>
          <a:p>
            <a:pPr algn="ctr" fontAlgn="auto">
              <a:lnSpc>
                <a:spcPct val="130000"/>
              </a:lnSpc>
              <a:spcBef>
                <a:spcPts val="0"/>
              </a:spcBef>
              <a:spcAft>
                <a:spcPts val="0"/>
              </a:spcAft>
              <a:defRPr/>
            </a:pPr>
            <a:r>
              <a:rPr lang="zh-CN" altLang="en-US"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绩效评价</a:t>
            </a:r>
            <a:endParaRPr lang="en-US" altLang="zh-CN" sz="1400" b="1"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杠杆放大效应</a:t>
            </a:r>
            <a:endParaRPr lang="en-US" altLang="zh-CN" sz="1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rPr>
              <a:t>政策落实情况</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cs typeface="Arial" pitchFamily="34" charset="0"/>
            </a:endParaRPr>
          </a:p>
          <a:p>
            <a:pPr algn="ctr" fontAlgn="auto">
              <a:lnSpc>
                <a:spcPct val="130000"/>
              </a:lnSpc>
              <a:spcBef>
                <a:spcPts val="0"/>
              </a:spcBef>
              <a:spcAft>
                <a:spcPts val="0"/>
              </a:spcAft>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政策</a:t>
            </a: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实施效果</a:t>
            </a:r>
            <a:endParaRPr lang="en-US" altLang="zh-CN" sz="14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经济效益指标</a:t>
            </a:r>
            <a:endParaRPr lang="en-US" altLang="zh-CN" sz="1400" kern="0" dirty="0" smtClean="0">
              <a:solidFill>
                <a:prstClr val="black">
                  <a:lumMod val="50000"/>
                  <a:lumOff val="50000"/>
                </a:prst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400" kern="0" dirty="0" smtClean="0">
                <a:solidFill>
                  <a:prstClr val="black">
                    <a:lumMod val="50000"/>
                    <a:lumOff val="50000"/>
                  </a:prstClr>
                </a:solidFill>
                <a:latin typeface="微软雅黑" panose="020B0503020204020204" pitchFamily="34" charset="-122"/>
                <a:ea typeface="微软雅黑" panose="020B0503020204020204" pitchFamily="34" charset="-122"/>
              </a:rPr>
              <a:t>管理效益指标</a:t>
            </a:r>
          </a:p>
        </p:txBody>
      </p:sp>
    </p:spTree>
    <p:extLst>
      <p:ext uri="{BB962C8B-B14F-4D97-AF65-F5344CB8AC3E}">
        <p14:creationId xmlns:p14="http://schemas.microsoft.com/office/powerpoint/2010/main" val="4235868962"/>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5" name="文本框 4"/>
          <p:cNvSpPr txBox="1"/>
          <p:nvPr/>
        </p:nvSpPr>
        <p:spPr>
          <a:xfrm>
            <a:off x="1428902" y="1635646"/>
            <a:ext cx="6286196" cy="1015663"/>
          </a:xfrm>
          <a:prstGeom prst="rect">
            <a:avLst/>
          </a:prstGeom>
          <a:noFill/>
        </p:spPr>
        <p:txBody>
          <a:bodyPr wrap="square" rtlCol="0">
            <a:spAutoFit/>
          </a:bodyPr>
          <a:lstStyle/>
          <a:p>
            <a:pPr algn="ctr"/>
            <a:r>
              <a:rPr lang="zh-CN" altLang="en-US" sz="4000" b="1" spc="300" dirty="0" smtClean="0">
                <a:solidFill>
                  <a:srgbClr val="353943"/>
                </a:solidFill>
                <a:latin typeface="微软雅黑" panose="020B0503020204020204" pitchFamily="34" charset="-122"/>
                <a:ea typeface="微软雅黑" panose="020B0503020204020204" pitchFamily="34" charset="-122"/>
              </a:rPr>
              <a:t>谢谢观赏</a:t>
            </a:r>
            <a:endParaRPr lang="en-US" altLang="zh-CN" sz="4000" b="1" spc="300" dirty="0" smtClean="0">
              <a:solidFill>
                <a:srgbClr val="353943"/>
              </a:solidFill>
              <a:latin typeface="微软雅黑" panose="020B0503020204020204" pitchFamily="34" charset="-122"/>
              <a:ea typeface="微软雅黑" panose="020B0503020204020204" pitchFamily="34" charset="-122"/>
            </a:endParaRPr>
          </a:p>
          <a:p>
            <a:pPr algn="ctr"/>
            <a:r>
              <a:rPr lang="en-US" altLang="zh-CN" sz="2000" b="1" spc="300" dirty="0" smtClean="0">
                <a:solidFill>
                  <a:srgbClr val="F4C400"/>
                </a:solidFill>
                <a:latin typeface="微软雅黑" panose="020B0503020204020204" pitchFamily="34" charset="-122"/>
                <a:ea typeface="微软雅黑" panose="020B0503020204020204" pitchFamily="34" charset="-122"/>
              </a:rPr>
              <a:t>Thanks for watching</a:t>
            </a:r>
          </a:p>
        </p:txBody>
      </p:sp>
    </p:spTree>
    <p:extLst>
      <p:ext uri="{BB962C8B-B14F-4D97-AF65-F5344CB8AC3E}">
        <p14:creationId xmlns:p14="http://schemas.microsoft.com/office/powerpoint/2010/main" val="2337400535"/>
      </p:ext>
    </p:extLst>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6054</TotalTime>
  <Words>2057</Words>
  <Application>Microsoft Office PowerPoint</Application>
  <PresentationFormat>全屏显示(16:9)</PresentationFormat>
  <Paragraphs>197</Paragraphs>
  <Slides>21</Slides>
  <Notes>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Adobe Naskh Medium</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Z900</cp:lastModifiedBy>
  <cp:revision>1260</cp:revision>
  <cp:lastPrinted>2017-07-27T02:57:00Z</cp:lastPrinted>
  <dcterms:created xsi:type="dcterms:W3CDTF">2017-04-04T13:40:00Z</dcterms:created>
  <dcterms:modified xsi:type="dcterms:W3CDTF">2018-10-30T06:22:20Z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